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ommentAuthors.xml" ContentType="application/vnd.openxmlformats-officedocument.presentationml.commentAuthors+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handoutMasterIdLst>
    <p:handoutMasterId r:id="rId17"/>
  </p:handoutMasterIdLst>
  <p:sldIdLst>
    <p:sldId id="256" r:id="rId2"/>
    <p:sldId id="304" r:id="rId3"/>
    <p:sldId id="295" r:id="rId4"/>
    <p:sldId id="296" r:id="rId5"/>
    <p:sldId id="297" r:id="rId6"/>
    <p:sldId id="302" r:id="rId7"/>
    <p:sldId id="299" r:id="rId8"/>
    <p:sldId id="300" r:id="rId9"/>
    <p:sldId id="301" r:id="rId10"/>
    <p:sldId id="298" r:id="rId11"/>
    <p:sldId id="276" r:id="rId12"/>
    <p:sldId id="285" r:id="rId13"/>
    <p:sldId id="263" r:id="rId14"/>
    <p:sldId id="282" r:id="rId15"/>
  </p:sldIdLst>
  <p:sldSz cx="9144000" cy="6858000" type="screen4x3"/>
  <p:notesSz cx="6858000" cy="9144000"/>
  <p:defaultTextStyle>
    <a:defPPr>
      <a:defRPr lang="fr-FR"/>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hristian Joniaux" initials="CJ" lastIdx="2"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620" autoAdjust="0"/>
    <p:restoredTop sz="94609" autoAdjust="0"/>
  </p:normalViewPr>
  <p:slideViewPr>
    <p:cSldViewPr>
      <p:cViewPr>
        <p:scale>
          <a:sx n="100" d="100"/>
          <a:sy n="100" d="100"/>
        </p:scale>
        <p:origin x="-1944" y="-42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fr-BE"/>
          </a:p>
        </p:txBody>
      </p:sp>
      <p:sp>
        <p:nvSpPr>
          <p:cNvPr id="3" name="Espace réservé de la date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9CE1CF13-6C9A-45AB-AC01-3AB8E8010913}" type="datetimeFigureOut">
              <a:rPr lang="fr-BE"/>
              <a:pPr>
                <a:defRPr/>
              </a:pPr>
              <a:t>29/01/2020</a:t>
            </a:fld>
            <a:endParaRPr lang="fr-BE"/>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fr-BE"/>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031EC526-8B45-469E-9EE2-4833D3D9900E}" type="slidenum">
              <a:rPr lang="fr-BE"/>
              <a:pPr>
                <a:defRPr/>
              </a:pPr>
              <a:t>‹N°›</a:t>
            </a:fld>
            <a:endParaRPr lang="fr-BE"/>
          </a:p>
        </p:txBody>
      </p:sp>
    </p:spTree>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fr-BE"/>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1B29E653-E146-4477-9D5B-A2E5FD467348}" type="datetimeFigureOut">
              <a:rPr lang="fr-BE"/>
              <a:pPr>
                <a:defRPr/>
              </a:pPr>
              <a:t>29/01/2020</a:t>
            </a:fld>
            <a:endParaRPr lang="fr-BE"/>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fr-BE" noProof="0" smtClean="0"/>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noProof="0" smtClean="0"/>
              <a:t>Cliquez pour modifier les styles du texte du masque</a:t>
            </a:r>
          </a:p>
          <a:p>
            <a:pPr lvl="1"/>
            <a:r>
              <a:rPr lang="fr-FR" noProof="0" smtClean="0"/>
              <a:t>Deuxième niveau</a:t>
            </a:r>
          </a:p>
          <a:p>
            <a:pPr lvl="2"/>
            <a:r>
              <a:rPr lang="fr-FR" noProof="0" smtClean="0"/>
              <a:t>Troisième niveau</a:t>
            </a:r>
          </a:p>
          <a:p>
            <a:pPr lvl="3"/>
            <a:r>
              <a:rPr lang="fr-FR" noProof="0" smtClean="0"/>
              <a:t>Quatrième niveau</a:t>
            </a:r>
          </a:p>
          <a:p>
            <a:pPr lvl="4"/>
            <a:r>
              <a:rPr lang="fr-FR" noProof="0" smtClean="0"/>
              <a:t>Cinquième niveau</a:t>
            </a:r>
            <a:endParaRPr lang="fr-BE" noProof="0" smtClean="0"/>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fr-BE"/>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C0C15C79-402D-4F1C-BBEA-C76372844CD9}" type="slidenum">
              <a:rPr lang="fr-BE"/>
              <a:pPr>
                <a:defRPr/>
              </a:pPr>
              <a:t>‹N°›</a:t>
            </a:fld>
            <a:endParaRPr lang="fr-BE"/>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40963"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BE"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44035"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BE"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44035"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BE"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44035"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BE"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44035"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BE"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44035"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BE"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51203"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BE"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52227"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BE"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54275"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BE"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73731"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BE"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BE"/>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BE"/>
          </a:p>
        </p:txBody>
      </p:sp>
      <p:sp>
        <p:nvSpPr>
          <p:cNvPr id="4" name="Espace réservé de la date 3"/>
          <p:cNvSpPr>
            <a:spLocks noGrp="1"/>
          </p:cNvSpPr>
          <p:nvPr>
            <p:ph type="dt" sz="half" idx="10"/>
          </p:nvPr>
        </p:nvSpPr>
        <p:spPr/>
        <p:txBody>
          <a:bodyPr/>
          <a:lstStyle>
            <a:lvl1pPr>
              <a:defRPr/>
            </a:lvl1pPr>
          </a:lstStyle>
          <a:p>
            <a:pPr>
              <a:defRPr/>
            </a:pPr>
            <a:fld id="{A9449FD6-CF06-4C19-9D9E-84C7287545EF}" type="datetime1">
              <a:rPr lang="fr-BE" smtClean="0"/>
              <a:pPr>
                <a:defRPr/>
              </a:pPr>
              <a:t>29/01/2020</a:t>
            </a:fld>
            <a:endParaRPr lang="fr-BE"/>
          </a:p>
        </p:txBody>
      </p:sp>
      <p:sp>
        <p:nvSpPr>
          <p:cNvPr id="5" name="Espace réservé du pied de page 4"/>
          <p:cNvSpPr>
            <a:spLocks noGrp="1"/>
          </p:cNvSpPr>
          <p:nvPr>
            <p:ph type="ftr" sz="quarter" idx="11"/>
          </p:nvPr>
        </p:nvSpPr>
        <p:spPr/>
        <p:txBody>
          <a:bodyPr/>
          <a:lstStyle>
            <a:lvl1pPr>
              <a:defRPr/>
            </a:lvl1pPr>
          </a:lstStyle>
          <a:p>
            <a:pPr>
              <a:defRPr/>
            </a:pPr>
            <a:r>
              <a:rPr lang="fr-BE" smtClean="0"/>
              <a:t>https://www.abcwaremme.com</a:t>
            </a:r>
            <a:endParaRPr lang="fr-BE"/>
          </a:p>
        </p:txBody>
      </p:sp>
      <p:sp>
        <p:nvSpPr>
          <p:cNvPr id="6" name="Espace réservé du numéro de diapositive 5"/>
          <p:cNvSpPr>
            <a:spLocks noGrp="1"/>
          </p:cNvSpPr>
          <p:nvPr>
            <p:ph type="sldNum" sz="quarter" idx="12"/>
          </p:nvPr>
        </p:nvSpPr>
        <p:spPr/>
        <p:txBody>
          <a:bodyPr/>
          <a:lstStyle>
            <a:lvl1pPr>
              <a:defRPr/>
            </a:lvl1pPr>
          </a:lstStyle>
          <a:p>
            <a:pPr>
              <a:defRPr/>
            </a:pPr>
            <a:fld id="{76618C49-130C-4DA7-9817-17FED340EE54}" type="slidenum">
              <a:rPr lang="fr-BE"/>
              <a:pPr>
                <a:defRPr/>
              </a:pPr>
              <a:t>‹N°›</a:t>
            </a:fld>
            <a:endParaRPr lang="fr-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lvl1pPr>
              <a:defRPr/>
            </a:lvl1pPr>
          </a:lstStyle>
          <a:p>
            <a:pPr>
              <a:defRPr/>
            </a:pPr>
            <a:fld id="{E407EDA9-4813-4E7B-95C9-841E2494FA0E}" type="datetime1">
              <a:rPr lang="fr-BE" smtClean="0"/>
              <a:pPr>
                <a:defRPr/>
              </a:pPr>
              <a:t>29/01/2020</a:t>
            </a:fld>
            <a:endParaRPr lang="fr-BE"/>
          </a:p>
        </p:txBody>
      </p:sp>
      <p:sp>
        <p:nvSpPr>
          <p:cNvPr id="5" name="Espace réservé du pied de page 4"/>
          <p:cNvSpPr>
            <a:spLocks noGrp="1"/>
          </p:cNvSpPr>
          <p:nvPr>
            <p:ph type="ftr" sz="quarter" idx="11"/>
          </p:nvPr>
        </p:nvSpPr>
        <p:spPr/>
        <p:txBody>
          <a:bodyPr/>
          <a:lstStyle>
            <a:lvl1pPr>
              <a:defRPr/>
            </a:lvl1pPr>
          </a:lstStyle>
          <a:p>
            <a:pPr>
              <a:defRPr/>
            </a:pPr>
            <a:r>
              <a:rPr lang="fr-BE" smtClean="0"/>
              <a:t>https://www.abcwaremme.com</a:t>
            </a:r>
            <a:endParaRPr lang="fr-BE"/>
          </a:p>
        </p:txBody>
      </p:sp>
      <p:sp>
        <p:nvSpPr>
          <p:cNvPr id="6" name="Espace réservé du numéro de diapositive 5"/>
          <p:cNvSpPr>
            <a:spLocks noGrp="1"/>
          </p:cNvSpPr>
          <p:nvPr>
            <p:ph type="sldNum" sz="quarter" idx="12"/>
          </p:nvPr>
        </p:nvSpPr>
        <p:spPr/>
        <p:txBody>
          <a:bodyPr/>
          <a:lstStyle>
            <a:lvl1pPr>
              <a:defRPr/>
            </a:lvl1pPr>
          </a:lstStyle>
          <a:p>
            <a:pPr>
              <a:defRPr/>
            </a:pPr>
            <a:fld id="{B427EA36-5640-42DF-88DA-4496B565860D}" type="slidenum">
              <a:rPr lang="fr-BE"/>
              <a:pPr>
                <a:defRPr/>
              </a:pPr>
              <a:t>‹N°›</a:t>
            </a:fld>
            <a:endParaRPr lang="fr-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BE"/>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lvl1pPr>
              <a:defRPr/>
            </a:lvl1pPr>
          </a:lstStyle>
          <a:p>
            <a:pPr>
              <a:defRPr/>
            </a:pPr>
            <a:fld id="{F6C09DEF-DB11-43ED-ADA5-4024ADE285E9}" type="datetime1">
              <a:rPr lang="fr-BE" smtClean="0"/>
              <a:pPr>
                <a:defRPr/>
              </a:pPr>
              <a:t>29/01/2020</a:t>
            </a:fld>
            <a:endParaRPr lang="fr-BE"/>
          </a:p>
        </p:txBody>
      </p:sp>
      <p:sp>
        <p:nvSpPr>
          <p:cNvPr id="5" name="Espace réservé du pied de page 4"/>
          <p:cNvSpPr>
            <a:spLocks noGrp="1"/>
          </p:cNvSpPr>
          <p:nvPr>
            <p:ph type="ftr" sz="quarter" idx="11"/>
          </p:nvPr>
        </p:nvSpPr>
        <p:spPr/>
        <p:txBody>
          <a:bodyPr/>
          <a:lstStyle>
            <a:lvl1pPr>
              <a:defRPr/>
            </a:lvl1pPr>
          </a:lstStyle>
          <a:p>
            <a:pPr>
              <a:defRPr/>
            </a:pPr>
            <a:r>
              <a:rPr lang="fr-BE" smtClean="0"/>
              <a:t>https://www.abcwaremme.com</a:t>
            </a:r>
            <a:endParaRPr lang="fr-BE"/>
          </a:p>
        </p:txBody>
      </p:sp>
      <p:sp>
        <p:nvSpPr>
          <p:cNvPr id="6" name="Espace réservé du numéro de diapositive 5"/>
          <p:cNvSpPr>
            <a:spLocks noGrp="1"/>
          </p:cNvSpPr>
          <p:nvPr>
            <p:ph type="sldNum" sz="quarter" idx="12"/>
          </p:nvPr>
        </p:nvSpPr>
        <p:spPr/>
        <p:txBody>
          <a:bodyPr/>
          <a:lstStyle>
            <a:lvl1pPr>
              <a:defRPr/>
            </a:lvl1pPr>
          </a:lstStyle>
          <a:p>
            <a:pPr>
              <a:defRPr/>
            </a:pPr>
            <a:fld id="{BA689A94-95D7-4394-A956-FA9FBDD9BEFF}" type="slidenum">
              <a:rPr lang="fr-BE"/>
              <a:pPr>
                <a:defRPr/>
              </a:pPr>
              <a:t>‹N°›</a:t>
            </a:fld>
            <a:endParaRPr lang="fr-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5" name="Espace réservé de la date 3"/>
          <p:cNvSpPr>
            <a:spLocks noGrp="1"/>
          </p:cNvSpPr>
          <p:nvPr>
            <p:ph type="dt" sz="half" idx="10"/>
          </p:nvPr>
        </p:nvSpPr>
        <p:spPr/>
        <p:txBody>
          <a:bodyPr/>
          <a:lstStyle>
            <a:lvl1pPr>
              <a:defRPr/>
            </a:lvl1pPr>
          </a:lstStyle>
          <a:p>
            <a:pPr>
              <a:defRPr/>
            </a:pPr>
            <a:fld id="{A4F20330-365B-4B85-BF21-94C066CCB786}" type="datetime1">
              <a:rPr lang="fr-BE" smtClean="0"/>
              <a:pPr>
                <a:defRPr/>
              </a:pPr>
              <a:t>29/01/2020</a:t>
            </a:fld>
            <a:endParaRPr lang="fr-BE"/>
          </a:p>
        </p:txBody>
      </p:sp>
      <p:sp>
        <p:nvSpPr>
          <p:cNvPr id="6" name="Espace réservé du pied de page 4"/>
          <p:cNvSpPr>
            <a:spLocks noGrp="1"/>
          </p:cNvSpPr>
          <p:nvPr>
            <p:ph type="ftr" sz="quarter" idx="11"/>
          </p:nvPr>
        </p:nvSpPr>
        <p:spPr/>
        <p:txBody>
          <a:bodyPr/>
          <a:lstStyle>
            <a:lvl1pPr>
              <a:defRPr/>
            </a:lvl1pPr>
          </a:lstStyle>
          <a:p>
            <a:pPr>
              <a:defRPr/>
            </a:pPr>
            <a:r>
              <a:rPr lang="fr-BE" smtClean="0"/>
              <a:t>https://www.abcwaremme.com</a:t>
            </a:r>
            <a:endParaRPr lang="fr-BE"/>
          </a:p>
        </p:txBody>
      </p:sp>
      <p:sp>
        <p:nvSpPr>
          <p:cNvPr id="7" name="Espace réservé du numéro de diapositive 5"/>
          <p:cNvSpPr>
            <a:spLocks noGrp="1"/>
          </p:cNvSpPr>
          <p:nvPr>
            <p:ph type="sldNum" sz="quarter" idx="12"/>
          </p:nvPr>
        </p:nvSpPr>
        <p:spPr/>
        <p:txBody>
          <a:bodyPr/>
          <a:lstStyle>
            <a:lvl1pPr>
              <a:defRPr/>
            </a:lvl1pPr>
          </a:lstStyle>
          <a:p>
            <a:pPr>
              <a:defRPr/>
            </a:pPr>
            <a:fld id="{C7F80BF0-D234-40F4-87B1-FAA0CDFB2161}" type="slidenum">
              <a:rPr lang="fr-BE"/>
              <a:pPr>
                <a:defRPr/>
              </a:pPr>
              <a:t>‹N°›</a:t>
            </a:fld>
            <a:endParaRPr lang="fr-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BE"/>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7" name="Espace réservé de la date 3"/>
          <p:cNvSpPr>
            <a:spLocks noGrp="1"/>
          </p:cNvSpPr>
          <p:nvPr>
            <p:ph type="dt" sz="half" idx="10"/>
          </p:nvPr>
        </p:nvSpPr>
        <p:spPr/>
        <p:txBody>
          <a:bodyPr/>
          <a:lstStyle>
            <a:lvl1pPr>
              <a:defRPr/>
            </a:lvl1pPr>
          </a:lstStyle>
          <a:p>
            <a:pPr>
              <a:defRPr/>
            </a:pPr>
            <a:fld id="{A9A8507D-2927-4B98-94E9-3989EE0703D8}" type="datetime1">
              <a:rPr lang="fr-BE" smtClean="0"/>
              <a:pPr>
                <a:defRPr/>
              </a:pPr>
              <a:t>29/01/2020</a:t>
            </a:fld>
            <a:endParaRPr lang="fr-BE"/>
          </a:p>
        </p:txBody>
      </p:sp>
      <p:sp>
        <p:nvSpPr>
          <p:cNvPr id="8" name="Espace réservé du pied de page 4"/>
          <p:cNvSpPr>
            <a:spLocks noGrp="1"/>
          </p:cNvSpPr>
          <p:nvPr>
            <p:ph type="ftr" sz="quarter" idx="11"/>
          </p:nvPr>
        </p:nvSpPr>
        <p:spPr/>
        <p:txBody>
          <a:bodyPr/>
          <a:lstStyle>
            <a:lvl1pPr>
              <a:defRPr/>
            </a:lvl1pPr>
          </a:lstStyle>
          <a:p>
            <a:pPr>
              <a:defRPr/>
            </a:pPr>
            <a:r>
              <a:rPr lang="fr-BE" smtClean="0"/>
              <a:t>https://www.abcwaremme.com</a:t>
            </a:r>
            <a:endParaRPr lang="fr-BE"/>
          </a:p>
        </p:txBody>
      </p:sp>
      <p:sp>
        <p:nvSpPr>
          <p:cNvPr id="9" name="Espace réservé du numéro de diapositive 5"/>
          <p:cNvSpPr>
            <a:spLocks noGrp="1"/>
          </p:cNvSpPr>
          <p:nvPr>
            <p:ph type="sldNum" sz="quarter" idx="12"/>
          </p:nvPr>
        </p:nvSpPr>
        <p:spPr/>
        <p:txBody>
          <a:bodyPr/>
          <a:lstStyle>
            <a:lvl1pPr>
              <a:defRPr/>
            </a:lvl1pPr>
          </a:lstStyle>
          <a:p>
            <a:pPr>
              <a:defRPr/>
            </a:pPr>
            <a:fld id="{E00F2C18-56A0-4F10-91BB-569870F469D9}" type="slidenum">
              <a:rPr lang="fr-BE"/>
              <a:pPr>
                <a:defRPr/>
              </a:pPr>
              <a:t>‹N°›</a:t>
            </a:fld>
            <a:endParaRPr lang="fr-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e la date 3"/>
          <p:cNvSpPr>
            <a:spLocks noGrp="1"/>
          </p:cNvSpPr>
          <p:nvPr>
            <p:ph type="dt" sz="half" idx="10"/>
          </p:nvPr>
        </p:nvSpPr>
        <p:spPr/>
        <p:txBody>
          <a:bodyPr/>
          <a:lstStyle>
            <a:lvl1pPr>
              <a:defRPr/>
            </a:lvl1pPr>
          </a:lstStyle>
          <a:p>
            <a:pPr>
              <a:defRPr/>
            </a:pPr>
            <a:fld id="{325D0AFB-DC0B-4BC7-893B-1B6C8B80EFE6}" type="datetime1">
              <a:rPr lang="fr-BE" smtClean="0"/>
              <a:pPr>
                <a:defRPr/>
              </a:pPr>
              <a:t>29/01/2020</a:t>
            </a:fld>
            <a:endParaRPr lang="fr-BE"/>
          </a:p>
        </p:txBody>
      </p:sp>
      <p:sp>
        <p:nvSpPr>
          <p:cNvPr id="4" name="Espace réservé du pied de page 4"/>
          <p:cNvSpPr>
            <a:spLocks noGrp="1"/>
          </p:cNvSpPr>
          <p:nvPr>
            <p:ph type="ftr" sz="quarter" idx="11"/>
          </p:nvPr>
        </p:nvSpPr>
        <p:spPr/>
        <p:txBody>
          <a:bodyPr/>
          <a:lstStyle>
            <a:lvl1pPr>
              <a:defRPr/>
            </a:lvl1pPr>
          </a:lstStyle>
          <a:p>
            <a:pPr>
              <a:defRPr/>
            </a:pPr>
            <a:r>
              <a:rPr lang="fr-BE" smtClean="0"/>
              <a:t>https://www.abcwaremme.com</a:t>
            </a:r>
            <a:endParaRPr lang="fr-BE"/>
          </a:p>
        </p:txBody>
      </p:sp>
      <p:sp>
        <p:nvSpPr>
          <p:cNvPr id="5" name="Espace réservé du numéro de diapositive 5"/>
          <p:cNvSpPr>
            <a:spLocks noGrp="1"/>
          </p:cNvSpPr>
          <p:nvPr>
            <p:ph type="sldNum" sz="quarter" idx="12"/>
          </p:nvPr>
        </p:nvSpPr>
        <p:spPr/>
        <p:txBody>
          <a:bodyPr/>
          <a:lstStyle>
            <a:lvl1pPr>
              <a:defRPr/>
            </a:lvl1pPr>
          </a:lstStyle>
          <a:p>
            <a:pPr>
              <a:defRPr/>
            </a:pPr>
            <a:fld id="{AFCD9881-92EC-437A-9E0E-358041EB8EC6}" type="slidenum">
              <a:rPr lang="fr-BE"/>
              <a:pPr>
                <a:defRPr/>
              </a:pPr>
              <a:t>‹N°›</a:t>
            </a:fld>
            <a:endParaRPr lang="fr-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3"/>
          <p:cNvSpPr>
            <a:spLocks noGrp="1"/>
          </p:cNvSpPr>
          <p:nvPr>
            <p:ph type="dt" sz="half" idx="10"/>
          </p:nvPr>
        </p:nvSpPr>
        <p:spPr/>
        <p:txBody>
          <a:bodyPr/>
          <a:lstStyle>
            <a:lvl1pPr>
              <a:defRPr/>
            </a:lvl1pPr>
          </a:lstStyle>
          <a:p>
            <a:pPr>
              <a:defRPr/>
            </a:pPr>
            <a:fld id="{D7B9679A-C5C2-4F63-AC3B-2919612E967C}" type="datetime1">
              <a:rPr lang="fr-BE" smtClean="0"/>
              <a:pPr>
                <a:defRPr/>
              </a:pPr>
              <a:t>29/01/2020</a:t>
            </a:fld>
            <a:endParaRPr lang="fr-BE"/>
          </a:p>
        </p:txBody>
      </p:sp>
      <p:sp>
        <p:nvSpPr>
          <p:cNvPr id="3" name="Espace réservé du pied de page 4"/>
          <p:cNvSpPr>
            <a:spLocks noGrp="1"/>
          </p:cNvSpPr>
          <p:nvPr>
            <p:ph type="ftr" sz="quarter" idx="11"/>
          </p:nvPr>
        </p:nvSpPr>
        <p:spPr/>
        <p:txBody>
          <a:bodyPr/>
          <a:lstStyle>
            <a:lvl1pPr>
              <a:defRPr/>
            </a:lvl1pPr>
          </a:lstStyle>
          <a:p>
            <a:pPr>
              <a:defRPr/>
            </a:pPr>
            <a:r>
              <a:rPr lang="fr-BE" smtClean="0"/>
              <a:t>https://www.abcwaremme.com</a:t>
            </a:r>
            <a:endParaRPr lang="fr-BE"/>
          </a:p>
        </p:txBody>
      </p:sp>
      <p:sp>
        <p:nvSpPr>
          <p:cNvPr id="4" name="Espace réservé du numéro de diapositive 5"/>
          <p:cNvSpPr>
            <a:spLocks noGrp="1"/>
          </p:cNvSpPr>
          <p:nvPr>
            <p:ph type="sldNum" sz="quarter" idx="12"/>
          </p:nvPr>
        </p:nvSpPr>
        <p:spPr/>
        <p:txBody>
          <a:bodyPr/>
          <a:lstStyle>
            <a:lvl1pPr>
              <a:defRPr/>
            </a:lvl1pPr>
          </a:lstStyle>
          <a:p>
            <a:pPr>
              <a:defRPr/>
            </a:pPr>
            <a:fld id="{3A7A3702-AD34-4B93-B10A-02B63553FB09}" type="slidenum">
              <a:rPr lang="fr-BE"/>
              <a:pPr>
                <a:defRPr/>
              </a:pPr>
              <a:t>‹N°›</a:t>
            </a:fld>
            <a:endParaRPr lang="fr-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BE"/>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3"/>
          <p:cNvSpPr>
            <a:spLocks noGrp="1"/>
          </p:cNvSpPr>
          <p:nvPr>
            <p:ph type="dt" sz="half" idx="10"/>
          </p:nvPr>
        </p:nvSpPr>
        <p:spPr/>
        <p:txBody>
          <a:bodyPr/>
          <a:lstStyle>
            <a:lvl1pPr>
              <a:defRPr/>
            </a:lvl1pPr>
          </a:lstStyle>
          <a:p>
            <a:pPr>
              <a:defRPr/>
            </a:pPr>
            <a:fld id="{B2913DCC-1EE7-48D9-8A91-B50C5902D9E8}" type="datetime1">
              <a:rPr lang="fr-BE" smtClean="0"/>
              <a:pPr>
                <a:defRPr/>
              </a:pPr>
              <a:t>29/01/2020</a:t>
            </a:fld>
            <a:endParaRPr lang="fr-BE"/>
          </a:p>
        </p:txBody>
      </p:sp>
      <p:sp>
        <p:nvSpPr>
          <p:cNvPr id="6" name="Espace réservé du pied de page 4"/>
          <p:cNvSpPr>
            <a:spLocks noGrp="1"/>
          </p:cNvSpPr>
          <p:nvPr>
            <p:ph type="ftr" sz="quarter" idx="11"/>
          </p:nvPr>
        </p:nvSpPr>
        <p:spPr/>
        <p:txBody>
          <a:bodyPr/>
          <a:lstStyle>
            <a:lvl1pPr>
              <a:defRPr/>
            </a:lvl1pPr>
          </a:lstStyle>
          <a:p>
            <a:pPr>
              <a:defRPr/>
            </a:pPr>
            <a:r>
              <a:rPr lang="fr-BE" smtClean="0"/>
              <a:t>https://www.abcwaremme.com</a:t>
            </a:r>
            <a:endParaRPr lang="fr-BE"/>
          </a:p>
        </p:txBody>
      </p:sp>
      <p:sp>
        <p:nvSpPr>
          <p:cNvPr id="7" name="Espace réservé du numéro de diapositive 5"/>
          <p:cNvSpPr>
            <a:spLocks noGrp="1"/>
          </p:cNvSpPr>
          <p:nvPr>
            <p:ph type="sldNum" sz="quarter" idx="12"/>
          </p:nvPr>
        </p:nvSpPr>
        <p:spPr/>
        <p:txBody>
          <a:bodyPr/>
          <a:lstStyle>
            <a:lvl1pPr>
              <a:defRPr/>
            </a:lvl1pPr>
          </a:lstStyle>
          <a:p>
            <a:pPr>
              <a:defRPr/>
            </a:pPr>
            <a:fld id="{20ECEA70-0D28-4CF8-B593-8D9AB8EB3988}" type="slidenum">
              <a:rPr lang="fr-BE"/>
              <a:pPr>
                <a:defRPr/>
              </a:pPr>
              <a:t>‹N°›</a:t>
            </a:fld>
            <a:endParaRPr lang="fr-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BE"/>
          </a:p>
        </p:txBody>
      </p:sp>
      <p:sp>
        <p:nvSpPr>
          <p:cNvPr id="3" name="Espace réservé pour une image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BE" noProof="0" smtClean="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3"/>
          <p:cNvSpPr>
            <a:spLocks noGrp="1"/>
          </p:cNvSpPr>
          <p:nvPr>
            <p:ph type="dt" sz="half" idx="10"/>
          </p:nvPr>
        </p:nvSpPr>
        <p:spPr/>
        <p:txBody>
          <a:bodyPr/>
          <a:lstStyle>
            <a:lvl1pPr>
              <a:defRPr/>
            </a:lvl1pPr>
          </a:lstStyle>
          <a:p>
            <a:pPr>
              <a:defRPr/>
            </a:pPr>
            <a:fld id="{3A8E9DF1-E461-4B27-BD78-FCE6B1A8370C}" type="datetime1">
              <a:rPr lang="fr-BE" smtClean="0"/>
              <a:pPr>
                <a:defRPr/>
              </a:pPr>
              <a:t>29/01/2020</a:t>
            </a:fld>
            <a:endParaRPr lang="fr-BE"/>
          </a:p>
        </p:txBody>
      </p:sp>
      <p:sp>
        <p:nvSpPr>
          <p:cNvPr id="6" name="Espace réservé du pied de page 4"/>
          <p:cNvSpPr>
            <a:spLocks noGrp="1"/>
          </p:cNvSpPr>
          <p:nvPr>
            <p:ph type="ftr" sz="quarter" idx="11"/>
          </p:nvPr>
        </p:nvSpPr>
        <p:spPr/>
        <p:txBody>
          <a:bodyPr/>
          <a:lstStyle>
            <a:lvl1pPr>
              <a:defRPr/>
            </a:lvl1pPr>
          </a:lstStyle>
          <a:p>
            <a:pPr>
              <a:defRPr/>
            </a:pPr>
            <a:r>
              <a:rPr lang="fr-BE" smtClean="0"/>
              <a:t>https://www.abcwaremme.com</a:t>
            </a:r>
            <a:endParaRPr lang="fr-BE"/>
          </a:p>
        </p:txBody>
      </p:sp>
      <p:sp>
        <p:nvSpPr>
          <p:cNvPr id="7" name="Espace réservé du numéro de diapositive 5"/>
          <p:cNvSpPr>
            <a:spLocks noGrp="1"/>
          </p:cNvSpPr>
          <p:nvPr>
            <p:ph type="sldNum" sz="quarter" idx="12"/>
          </p:nvPr>
        </p:nvSpPr>
        <p:spPr/>
        <p:txBody>
          <a:bodyPr/>
          <a:lstStyle>
            <a:lvl1pPr>
              <a:defRPr/>
            </a:lvl1pPr>
          </a:lstStyle>
          <a:p>
            <a:pPr>
              <a:defRPr/>
            </a:pPr>
            <a:fld id="{BA4227FE-CB73-45EA-8BEE-71C18B7D1423}" type="slidenum">
              <a:rPr lang="fr-BE"/>
              <a:pPr>
                <a:defRPr/>
              </a:pPr>
              <a:t>‹N°›</a:t>
            </a:fld>
            <a:endParaRPr lang="fr-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lvl1pPr>
              <a:defRPr/>
            </a:lvl1pPr>
          </a:lstStyle>
          <a:p>
            <a:pPr>
              <a:defRPr/>
            </a:pPr>
            <a:fld id="{61F65FD5-4A9B-4ED8-8471-3F4B577D3239}" type="datetime1">
              <a:rPr lang="fr-BE" smtClean="0"/>
              <a:pPr>
                <a:defRPr/>
              </a:pPr>
              <a:t>29/01/2020</a:t>
            </a:fld>
            <a:endParaRPr lang="fr-BE"/>
          </a:p>
        </p:txBody>
      </p:sp>
      <p:sp>
        <p:nvSpPr>
          <p:cNvPr id="5" name="Espace réservé du pied de page 4"/>
          <p:cNvSpPr>
            <a:spLocks noGrp="1"/>
          </p:cNvSpPr>
          <p:nvPr>
            <p:ph type="ftr" sz="quarter" idx="11"/>
          </p:nvPr>
        </p:nvSpPr>
        <p:spPr/>
        <p:txBody>
          <a:bodyPr/>
          <a:lstStyle>
            <a:lvl1pPr>
              <a:defRPr/>
            </a:lvl1pPr>
          </a:lstStyle>
          <a:p>
            <a:pPr>
              <a:defRPr/>
            </a:pPr>
            <a:r>
              <a:rPr lang="fr-BE" smtClean="0"/>
              <a:t>https://www.abcwaremme.com</a:t>
            </a:r>
            <a:endParaRPr lang="fr-BE"/>
          </a:p>
        </p:txBody>
      </p:sp>
      <p:sp>
        <p:nvSpPr>
          <p:cNvPr id="6" name="Espace réservé du numéro de diapositive 5"/>
          <p:cNvSpPr>
            <a:spLocks noGrp="1"/>
          </p:cNvSpPr>
          <p:nvPr>
            <p:ph type="sldNum" sz="quarter" idx="12"/>
          </p:nvPr>
        </p:nvSpPr>
        <p:spPr/>
        <p:txBody>
          <a:bodyPr/>
          <a:lstStyle>
            <a:lvl1pPr>
              <a:defRPr/>
            </a:lvl1pPr>
          </a:lstStyle>
          <a:p>
            <a:pPr>
              <a:defRPr/>
            </a:pPr>
            <a:fld id="{2B33F0CC-40F5-49BD-9AA5-536F8669925C}" type="slidenum">
              <a:rPr lang="fr-BE"/>
              <a:pPr>
                <a:defRPr/>
              </a:pPr>
              <a:t>‹N°›</a:t>
            </a:fld>
            <a:endParaRPr lang="fr-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BE"/>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lvl1pPr>
              <a:defRPr/>
            </a:lvl1pPr>
          </a:lstStyle>
          <a:p>
            <a:pPr>
              <a:defRPr/>
            </a:pPr>
            <a:fld id="{453F1D01-51AF-4E1C-899A-4E226A829C39}" type="datetime1">
              <a:rPr lang="fr-BE" smtClean="0"/>
              <a:pPr>
                <a:defRPr/>
              </a:pPr>
              <a:t>29/01/2020</a:t>
            </a:fld>
            <a:endParaRPr lang="fr-BE"/>
          </a:p>
        </p:txBody>
      </p:sp>
      <p:sp>
        <p:nvSpPr>
          <p:cNvPr id="5" name="Espace réservé du pied de page 4"/>
          <p:cNvSpPr>
            <a:spLocks noGrp="1"/>
          </p:cNvSpPr>
          <p:nvPr>
            <p:ph type="ftr" sz="quarter" idx="11"/>
          </p:nvPr>
        </p:nvSpPr>
        <p:spPr/>
        <p:txBody>
          <a:bodyPr/>
          <a:lstStyle>
            <a:lvl1pPr>
              <a:defRPr/>
            </a:lvl1pPr>
          </a:lstStyle>
          <a:p>
            <a:pPr>
              <a:defRPr/>
            </a:pPr>
            <a:r>
              <a:rPr lang="fr-BE" smtClean="0"/>
              <a:t>https://www.abcwaremme.com</a:t>
            </a:r>
            <a:endParaRPr lang="fr-BE"/>
          </a:p>
        </p:txBody>
      </p:sp>
      <p:sp>
        <p:nvSpPr>
          <p:cNvPr id="6" name="Espace réservé du numéro de diapositive 5"/>
          <p:cNvSpPr>
            <a:spLocks noGrp="1"/>
          </p:cNvSpPr>
          <p:nvPr>
            <p:ph type="sldNum" sz="quarter" idx="12"/>
          </p:nvPr>
        </p:nvSpPr>
        <p:spPr/>
        <p:txBody>
          <a:bodyPr/>
          <a:lstStyle>
            <a:lvl1pPr>
              <a:defRPr/>
            </a:lvl1pPr>
          </a:lstStyle>
          <a:p>
            <a:pPr>
              <a:defRPr/>
            </a:pPr>
            <a:fld id="{0552B395-2C0B-4519-9CE3-20CCD7122225}" type="slidenum">
              <a:rPr lang="fr-BE"/>
              <a:pPr>
                <a:defRPr/>
              </a:pPr>
              <a:t>‹N°›</a:t>
            </a:fld>
            <a:endParaRPr lang="fr-B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Espace réservé du titre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fr-FR" smtClean="0"/>
              <a:t>Cliquez pour modifier le style du titre</a:t>
            </a:r>
            <a:endParaRPr lang="fr-BE" smtClean="0"/>
          </a:p>
        </p:txBody>
      </p:sp>
      <p:sp>
        <p:nvSpPr>
          <p:cNvPr id="1027" name="Espace réservé du texte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smtClean="0"/>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FB2BDE58-2F50-41ED-AB15-342C421BB784}" type="datetime1">
              <a:rPr lang="fr-BE" smtClean="0"/>
              <a:pPr>
                <a:defRPr/>
              </a:pPr>
              <a:t>29/01/2020</a:t>
            </a:fld>
            <a:endParaRPr lang="fr-BE"/>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r>
              <a:rPr lang="fr-BE" smtClean="0"/>
              <a:t>https://www.abcwaremme.com</a:t>
            </a:r>
            <a:endParaRPr lang="fr-BE"/>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20394B4B-AFEC-4322-A030-9AC6EF847170}" type="slidenum">
              <a:rPr lang="fr-BE"/>
              <a:pPr>
                <a:defRPr/>
              </a:pPr>
              <a:t>‹N°›</a:t>
            </a:fld>
            <a:endParaRPr lang="fr-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9.pn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hyperlink" Target="https://www.abcwaremme.com/" TargetMode="External"/><Relationship Id="rId7"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hyperlink" Target="http://www.fiba.basketball/OBR-changes-as-of-1-oct-2018.pdf" TargetMode="External"/><Relationship Id="rId5" Type="http://schemas.openxmlformats.org/officeDocument/2006/relationships/hyperlink" Target="http://www.awbb.be/" TargetMode="External"/><Relationship Id="rId4" Type="http://schemas.openxmlformats.org/officeDocument/2006/relationships/hyperlink" Target="http://www.cpliege.b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quarter" idx="10"/>
          </p:nvPr>
        </p:nvSpPr>
        <p:spPr/>
        <p:txBody>
          <a:bodyPr/>
          <a:lstStyle/>
          <a:p>
            <a:pPr>
              <a:defRPr/>
            </a:pPr>
            <a:fld id="{7344B998-9AC1-439B-A333-5848C2602B02}" type="datetime1">
              <a:rPr lang="fr-BE" smtClean="0"/>
              <a:pPr>
                <a:defRPr/>
              </a:pPr>
              <a:t>29/01/2020</a:t>
            </a:fld>
            <a:endParaRPr lang="fr-BE"/>
          </a:p>
        </p:txBody>
      </p:sp>
      <p:sp>
        <p:nvSpPr>
          <p:cNvPr id="5" name="Espace réservé du numéro de diapositive 4"/>
          <p:cNvSpPr>
            <a:spLocks noGrp="1"/>
          </p:cNvSpPr>
          <p:nvPr>
            <p:ph type="sldNum" sz="quarter" idx="12"/>
          </p:nvPr>
        </p:nvSpPr>
        <p:spPr/>
        <p:txBody>
          <a:bodyPr/>
          <a:lstStyle/>
          <a:p>
            <a:pPr>
              <a:defRPr/>
            </a:pPr>
            <a:fld id="{A59D5BB7-3141-4DEB-8A18-25EFC4346497}" type="slidenum">
              <a:rPr lang="fr-BE"/>
              <a:pPr>
                <a:defRPr/>
              </a:pPr>
              <a:t>1</a:t>
            </a:fld>
            <a:endParaRPr lang="fr-BE"/>
          </a:p>
        </p:txBody>
      </p:sp>
      <p:sp>
        <p:nvSpPr>
          <p:cNvPr id="6" name="Espace réservé du pied de page 5"/>
          <p:cNvSpPr>
            <a:spLocks noGrp="1"/>
          </p:cNvSpPr>
          <p:nvPr>
            <p:ph type="ftr" sz="quarter" idx="11"/>
          </p:nvPr>
        </p:nvSpPr>
        <p:spPr/>
        <p:txBody>
          <a:bodyPr/>
          <a:lstStyle/>
          <a:p>
            <a:pPr>
              <a:defRPr/>
            </a:pPr>
            <a:r>
              <a:rPr lang="fr-BE" smtClean="0"/>
              <a:t>https://www.abcwaremme.com</a:t>
            </a:r>
            <a:endParaRPr lang="fr-BE"/>
          </a:p>
        </p:txBody>
      </p:sp>
      <p:pic>
        <p:nvPicPr>
          <p:cNvPr id="2054" name="Image 7" descr="waremmesport.gif"/>
          <p:cNvPicPr>
            <a:picLocks noChangeAspect="1"/>
          </p:cNvPicPr>
          <p:nvPr/>
        </p:nvPicPr>
        <p:blipFill>
          <a:blip r:embed="rId3" cstate="print"/>
          <a:srcRect/>
          <a:stretch>
            <a:fillRect/>
          </a:stretch>
        </p:blipFill>
        <p:spPr bwMode="auto">
          <a:xfrm>
            <a:off x="7019925" y="260350"/>
            <a:ext cx="1552575" cy="2000250"/>
          </a:xfrm>
          <a:prstGeom prst="rect">
            <a:avLst/>
          </a:prstGeom>
          <a:noFill/>
          <a:ln w="9525">
            <a:noFill/>
            <a:miter lim="800000"/>
            <a:headEnd/>
            <a:tailEnd/>
          </a:ln>
        </p:spPr>
      </p:pic>
      <p:sp>
        <p:nvSpPr>
          <p:cNvPr id="2055" name="ZoneTexte 7"/>
          <p:cNvSpPr txBox="1">
            <a:spLocks noChangeArrowheads="1"/>
          </p:cNvSpPr>
          <p:nvPr/>
        </p:nvSpPr>
        <p:spPr bwMode="auto">
          <a:xfrm>
            <a:off x="2699792" y="620688"/>
            <a:ext cx="4536504" cy="1323439"/>
          </a:xfrm>
          <a:prstGeom prst="rect">
            <a:avLst/>
          </a:prstGeom>
          <a:noFill/>
          <a:ln w="9525">
            <a:noFill/>
            <a:miter lim="800000"/>
            <a:headEnd/>
            <a:tailEnd/>
          </a:ln>
        </p:spPr>
        <p:txBody>
          <a:bodyPr wrap="square">
            <a:spAutoFit/>
          </a:bodyPr>
          <a:lstStyle/>
          <a:p>
            <a:pPr algn="ctr"/>
            <a:r>
              <a:rPr lang="fr-BE" sz="4000" dirty="0"/>
              <a:t>Basket Waremme</a:t>
            </a:r>
          </a:p>
          <a:p>
            <a:pPr algn="ctr"/>
            <a:r>
              <a:rPr lang="fr-BE" sz="4000" dirty="0" smtClean="0"/>
              <a:t>Atelier chronos</a:t>
            </a:r>
          </a:p>
        </p:txBody>
      </p:sp>
      <p:sp>
        <p:nvSpPr>
          <p:cNvPr id="2056" name="ZoneTexte 9"/>
          <p:cNvSpPr txBox="1">
            <a:spLocks noChangeArrowheads="1"/>
          </p:cNvSpPr>
          <p:nvPr/>
        </p:nvSpPr>
        <p:spPr bwMode="auto">
          <a:xfrm>
            <a:off x="251520" y="2564904"/>
            <a:ext cx="8640960" cy="2246769"/>
          </a:xfrm>
          <a:prstGeom prst="rect">
            <a:avLst/>
          </a:prstGeom>
          <a:noFill/>
          <a:ln w="9525">
            <a:noFill/>
            <a:miter lim="800000"/>
            <a:headEnd/>
            <a:tailEnd/>
          </a:ln>
        </p:spPr>
        <p:txBody>
          <a:bodyPr wrap="square">
            <a:spAutoFit/>
          </a:bodyPr>
          <a:lstStyle/>
          <a:p>
            <a:pPr>
              <a:buFont typeface="Arial" charset="0"/>
              <a:buChar char="•"/>
            </a:pPr>
            <a:r>
              <a:rPr lang="fr-BE" sz="2000" dirty="0" smtClean="0"/>
              <a:t>      Devoirs du chronométreur et du chronométreur des tirs</a:t>
            </a:r>
            <a:endParaRPr lang="fr-BE" sz="2000" dirty="0"/>
          </a:p>
          <a:p>
            <a:pPr>
              <a:buFont typeface="Arial" charset="0"/>
              <a:buChar char="•"/>
            </a:pPr>
            <a:r>
              <a:rPr lang="fr-BE" sz="2000" dirty="0"/>
              <a:t>      </a:t>
            </a:r>
            <a:r>
              <a:rPr lang="fr-BE" sz="2000" dirty="0" smtClean="0"/>
              <a:t>Modifications 2018</a:t>
            </a:r>
          </a:p>
          <a:p>
            <a:pPr>
              <a:buFont typeface="Arial" charset="0"/>
              <a:buChar char="•"/>
            </a:pPr>
            <a:r>
              <a:rPr lang="fr-BE" sz="2000" dirty="0" smtClean="0"/>
              <a:t>      Temps de tir (24, 14 ou autre)</a:t>
            </a:r>
          </a:p>
          <a:p>
            <a:pPr>
              <a:buFont typeface="Arial" charset="0"/>
              <a:buChar char="•"/>
            </a:pPr>
            <a:r>
              <a:rPr lang="fr-BE" sz="2000" dirty="0" smtClean="0"/>
              <a:t>      Spécificité Faute Technique</a:t>
            </a:r>
          </a:p>
          <a:p>
            <a:pPr>
              <a:buFont typeface="Arial" charset="0"/>
              <a:buChar char="•"/>
            </a:pPr>
            <a:r>
              <a:rPr lang="fr-BE" sz="2000" dirty="0" smtClean="0"/>
              <a:t>      Différences entre les catégories</a:t>
            </a:r>
          </a:p>
          <a:p>
            <a:pPr>
              <a:buFont typeface="Arial" charset="0"/>
              <a:buChar char="•"/>
            </a:pPr>
            <a:r>
              <a:rPr lang="fr-BE" sz="2000" dirty="0" smtClean="0"/>
              <a:t>      Gestes des arbitres (chrono)</a:t>
            </a:r>
          </a:p>
          <a:p>
            <a:pPr>
              <a:buFont typeface="Arial" charset="0"/>
              <a:buChar char="•"/>
            </a:pPr>
            <a:r>
              <a:rPr lang="fr-BE" sz="2000" dirty="0" smtClean="0"/>
              <a:t>      Liens </a:t>
            </a:r>
            <a:r>
              <a:rPr lang="fr-BE" sz="2000" dirty="0"/>
              <a:t>Internet </a:t>
            </a:r>
            <a:r>
              <a:rPr lang="fr-BE" sz="2000" dirty="0" smtClean="0"/>
              <a:t>utiles</a:t>
            </a:r>
            <a:endParaRPr lang="fr-BE" sz="2000" dirty="0"/>
          </a:p>
        </p:txBody>
      </p:sp>
      <p:pic>
        <p:nvPicPr>
          <p:cNvPr id="9" name="Picture 1" descr="Logo_ABCW"/>
          <p:cNvPicPr>
            <a:picLocks noChangeAspect="1" noChangeArrowheads="1"/>
          </p:cNvPicPr>
          <p:nvPr/>
        </p:nvPicPr>
        <p:blipFill>
          <a:blip r:embed="rId4" cstate="print"/>
          <a:srcRect/>
          <a:stretch>
            <a:fillRect/>
          </a:stretch>
        </p:blipFill>
        <p:spPr bwMode="auto">
          <a:xfrm>
            <a:off x="395536" y="332656"/>
            <a:ext cx="2297173" cy="504056"/>
          </a:xfrm>
          <a:prstGeom prst="rect">
            <a:avLst/>
          </a:prstGeom>
          <a:noFill/>
          <a:ln w="9525" algn="in">
            <a:noFill/>
            <a:miter lim="800000"/>
            <a:headEnd/>
            <a:tailEnd/>
          </a:ln>
          <a:effec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quarter" idx="10"/>
          </p:nvPr>
        </p:nvSpPr>
        <p:spPr/>
        <p:txBody>
          <a:bodyPr/>
          <a:lstStyle/>
          <a:p>
            <a:pPr>
              <a:defRPr/>
            </a:pPr>
            <a:fld id="{38835A93-3292-4E8B-A8C9-E24CED87C189}" type="datetime1">
              <a:rPr lang="fr-BE" smtClean="0"/>
              <a:pPr>
                <a:defRPr/>
              </a:pPr>
              <a:t>29/01/2020</a:t>
            </a:fld>
            <a:endParaRPr lang="fr-BE"/>
          </a:p>
        </p:txBody>
      </p:sp>
      <p:sp>
        <p:nvSpPr>
          <p:cNvPr id="5" name="Espace réservé du numéro de diapositive 4"/>
          <p:cNvSpPr>
            <a:spLocks noGrp="1"/>
          </p:cNvSpPr>
          <p:nvPr>
            <p:ph type="sldNum" sz="quarter" idx="12"/>
          </p:nvPr>
        </p:nvSpPr>
        <p:spPr/>
        <p:txBody>
          <a:bodyPr/>
          <a:lstStyle/>
          <a:p>
            <a:pPr>
              <a:defRPr/>
            </a:pPr>
            <a:fld id="{F0D933B9-DBC5-480C-B1DC-C332C15047DD}" type="slidenum">
              <a:rPr lang="fr-BE"/>
              <a:pPr>
                <a:defRPr/>
              </a:pPr>
              <a:t>2</a:t>
            </a:fld>
            <a:endParaRPr lang="fr-BE"/>
          </a:p>
        </p:txBody>
      </p:sp>
      <p:sp>
        <p:nvSpPr>
          <p:cNvPr id="6" name="Espace réservé du pied de page 5"/>
          <p:cNvSpPr>
            <a:spLocks noGrp="1"/>
          </p:cNvSpPr>
          <p:nvPr>
            <p:ph type="ftr" sz="quarter" idx="11"/>
          </p:nvPr>
        </p:nvSpPr>
        <p:spPr/>
        <p:txBody>
          <a:bodyPr/>
          <a:lstStyle/>
          <a:p>
            <a:pPr>
              <a:defRPr/>
            </a:pPr>
            <a:r>
              <a:rPr lang="fr-BE" smtClean="0"/>
              <a:t>https://www.abcwaremme.com</a:t>
            </a:r>
            <a:endParaRPr lang="fr-BE"/>
          </a:p>
        </p:txBody>
      </p:sp>
      <p:sp>
        <p:nvSpPr>
          <p:cNvPr id="9" name="ZoneTexte 9"/>
          <p:cNvSpPr txBox="1">
            <a:spLocks noChangeArrowheads="1"/>
          </p:cNvSpPr>
          <p:nvPr/>
        </p:nvSpPr>
        <p:spPr bwMode="auto">
          <a:xfrm>
            <a:off x="179512" y="116632"/>
            <a:ext cx="8640638" cy="5693866"/>
          </a:xfrm>
          <a:prstGeom prst="rect">
            <a:avLst/>
          </a:prstGeom>
          <a:noFill/>
          <a:ln w="9525">
            <a:noFill/>
            <a:miter lim="800000"/>
            <a:headEnd/>
            <a:tailEnd/>
          </a:ln>
        </p:spPr>
        <p:txBody>
          <a:bodyPr wrap="square">
            <a:spAutoFit/>
          </a:bodyPr>
          <a:lstStyle/>
          <a:p>
            <a:r>
              <a:rPr lang="fr-BE" sz="1200" b="1" dirty="0" smtClean="0"/>
              <a:t>			</a:t>
            </a:r>
            <a:r>
              <a:rPr lang="fr-BE" sz="1100" b="1" dirty="0" smtClean="0"/>
              <a:t>Art. 49 Chronométreur : Devoirs </a:t>
            </a:r>
          </a:p>
          <a:p>
            <a:endParaRPr lang="fr-BE" sz="1100" b="1" dirty="0" smtClean="0"/>
          </a:p>
          <a:p>
            <a:pPr algn="ctr"/>
            <a:r>
              <a:rPr lang="fr-BE" sz="1100" b="1" dirty="0" smtClean="0"/>
              <a:t>Règles FIBA 2017</a:t>
            </a:r>
          </a:p>
          <a:p>
            <a:endParaRPr lang="fr-BE" sz="1100" b="1" dirty="0" smtClean="0"/>
          </a:p>
          <a:p>
            <a:endParaRPr lang="fr-BE" sz="1100" b="1" dirty="0" smtClean="0"/>
          </a:p>
          <a:p>
            <a:r>
              <a:rPr lang="fr-BE" sz="1100" b="1" dirty="0" smtClean="0"/>
              <a:t>49.1 Le chronométreur doit avoir un chronomètre de jeu et un chronomètre de temps-morts à sa disposition et doit : </a:t>
            </a:r>
          </a:p>
          <a:p>
            <a:r>
              <a:rPr lang="fr-BE" sz="1100" dirty="0" smtClean="0"/>
              <a:t>• Mesurer le temps de jeu, les temps-morts et les intervalles de jeu, </a:t>
            </a:r>
          </a:p>
          <a:p>
            <a:r>
              <a:rPr lang="fr-BE" sz="1100" dirty="0" smtClean="0"/>
              <a:t>• S’assurer qu’un signal sonore automatique très puissant retentisse à la fin d’une période, </a:t>
            </a:r>
          </a:p>
          <a:p>
            <a:r>
              <a:rPr lang="fr-BE" sz="1100" dirty="0" smtClean="0"/>
              <a:t>• Utiliser tous les moyens possibles pour avertir immédiatement les arbitres en cas de défaillance de son signal ou si ce dernier n'est pas entendu, </a:t>
            </a:r>
          </a:p>
          <a:p>
            <a:r>
              <a:rPr lang="fr-BE" sz="1100" b="1" dirty="0" smtClean="0"/>
              <a:t>49.2 Le chronométreur doit mesurer le temps de jeu de la manière suivante : </a:t>
            </a:r>
          </a:p>
          <a:p>
            <a:r>
              <a:rPr lang="fr-BE" sz="1100" dirty="0" smtClean="0"/>
              <a:t>• Démarrer le chronomètre de jeu lorsque : </a:t>
            </a:r>
          </a:p>
          <a:p>
            <a:r>
              <a:rPr lang="fr-BE" sz="1100" dirty="0" smtClean="0"/>
              <a:t>- Lors d’un entre-deux, le ballon est légalement touché par un sauteur, </a:t>
            </a:r>
          </a:p>
          <a:p>
            <a:r>
              <a:rPr lang="fr-BE" sz="1100" dirty="0" smtClean="0"/>
              <a:t>- Après un dernier ou unique lancer franc manqué et que le ballon continue à être vivant, le ballon touche ou est touché par un joueur sur le terrain de jeu, </a:t>
            </a:r>
          </a:p>
          <a:p>
            <a:r>
              <a:rPr lang="fr-BE" sz="1100" dirty="0" smtClean="0"/>
              <a:t>- Lors d’une remise en jeu, le ballon touche ou est touché par un joueur sur le terrain de jeu. </a:t>
            </a:r>
          </a:p>
          <a:p>
            <a:r>
              <a:rPr lang="fr-BE" sz="1100" dirty="0" smtClean="0"/>
              <a:t>• Arrêter le chronomètre de jeu lorsque : </a:t>
            </a:r>
          </a:p>
          <a:p>
            <a:r>
              <a:rPr lang="fr-BE" sz="1100" dirty="0" smtClean="0"/>
              <a:t>- Le temps de jeu d’une période a pris fin, si le chronomètre de jeu ne s’est pas arrêté automatiquement </a:t>
            </a:r>
          </a:p>
          <a:p>
            <a:r>
              <a:rPr lang="fr-BE" sz="1100" dirty="0" smtClean="0"/>
              <a:t>- Un arbitre a sifflé alors que le ballon est vivant, </a:t>
            </a:r>
          </a:p>
          <a:p>
            <a:r>
              <a:rPr lang="fr-BE" sz="1100" dirty="0" smtClean="0"/>
              <a:t>- Un panier est marqué contre l’équipe qui a demandé un temps-mort, </a:t>
            </a:r>
          </a:p>
          <a:p>
            <a:r>
              <a:rPr lang="fr-BE" sz="1100" dirty="0" smtClean="0"/>
              <a:t>- Un panier est marqué lorsque le chronomètre de jeu indique 2 :00 minutes ou moins dans la quatrième période et dans chacune des prolongations, </a:t>
            </a:r>
          </a:p>
          <a:p>
            <a:r>
              <a:rPr lang="fr-BE" sz="1100" dirty="0" smtClean="0"/>
              <a:t>- Le signal sonore du chronomètre des tirs retentit alors qu’une équipe contrôle le ballon. </a:t>
            </a:r>
          </a:p>
          <a:p>
            <a:r>
              <a:rPr lang="fr-BE" sz="1100" dirty="0" smtClean="0"/>
              <a:t>Le chronométreur doit mesurer un temps-mort de la manière suivante : </a:t>
            </a:r>
          </a:p>
          <a:p>
            <a:r>
              <a:rPr lang="fr-BE" sz="1100" dirty="0" smtClean="0"/>
              <a:t>• Déclencher le chronomètre des temps morts immédiatement dès que l’arbitre fait le signal de temps-mort, </a:t>
            </a:r>
          </a:p>
          <a:p>
            <a:r>
              <a:rPr lang="fr-BE" sz="1100" dirty="0" smtClean="0"/>
              <a:t>• Faire retentir son signal lorsque 50 secondes du temps-mort se sont écoulées, </a:t>
            </a:r>
          </a:p>
          <a:p>
            <a:r>
              <a:rPr lang="fr-BE" sz="1100" dirty="0" smtClean="0"/>
              <a:t>• Faire retentir son signal lorsque le temps-mort a pris fin. </a:t>
            </a:r>
          </a:p>
          <a:p>
            <a:r>
              <a:rPr lang="fr-BE" sz="1100" dirty="0" smtClean="0"/>
              <a:t>Le chronométreur doit mesurer un intervalle de jeu comme suit : </a:t>
            </a:r>
          </a:p>
          <a:p>
            <a:r>
              <a:rPr lang="fr-BE" sz="1100" dirty="0" smtClean="0"/>
              <a:t>• Déclencher le chronomètre des temps morts immédiatement à la fin de la période précédente, </a:t>
            </a:r>
          </a:p>
          <a:p>
            <a:r>
              <a:rPr lang="fr-BE" sz="1100" dirty="0" smtClean="0"/>
              <a:t>• Avertir les arbitres lorsqu’il reste 3 minutes, puis 1 minute 30 secondes avant le commencement de la première et de la troisième période, </a:t>
            </a:r>
          </a:p>
          <a:p>
            <a:r>
              <a:rPr lang="fr-BE" sz="1100" dirty="0" smtClean="0"/>
              <a:t>• Faire retentir son signal lorsqu’il reste 30 secondes avant le commencement de la seconde, de la quatrième et de chaque prolongation. </a:t>
            </a:r>
          </a:p>
          <a:p>
            <a:r>
              <a:rPr lang="fr-BE" sz="1100" dirty="0" smtClean="0"/>
              <a:t>• Faire retentir son signal et arrêter simultanément le chronomètre des temps morts immédiatement dès qu’un intervalle de jeu a pris fin. </a:t>
            </a:r>
          </a:p>
        </p:txBody>
      </p:sp>
      <p:pic>
        <p:nvPicPr>
          <p:cNvPr id="7" name="Picture 1" descr="Logo_ABCW"/>
          <p:cNvPicPr>
            <a:picLocks noChangeAspect="1" noChangeArrowheads="1"/>
          </p:cNvPicPr>
          <p:nvPr/>
        </p:nvPicPr>
        <p:blipFill>
          <a:blip r:embed="rId3" cstate="print"/>
          <a:srcRect/>
          <a:stretch>
            <a:fillRect/>
          </a:stretch>
        </p:blipFill>
        <p:spPr bwMode="auto">
          <a:xfrm>
            <a:off x="395536" y="332656"/>
            <a:ext cx="2297173" cy="504056"/>
          </a:xfrm>
          <a:prstGeom prst="rect">
            <a:avLst/>
          </a:prstGeom>
          <a:noFill/>
          <a:ln w="9525" algn="in">
            <a:noFill/>
            <a:miter lim="800000"/>
            <a:headEnd/>
            <a:tailEnd/>
          </a:ln>
          <a:effec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quarter" idx="10"/>
          </p:nvPr>
        </p:nvSpPr>
        <p:spPr/>
        <p:txBody>
          <a:bodyPr/>
          <a:lstStyle/>
          <a:p>
            <a:pPr>
              <a:defRPr/>
            </a:pPr>
            <a:fld id="{38835A93-3292-4E8B-A8C9-E24CED87C189}" type="datetime1">
              <a:rPr lang="fr-BE" smtClean="0"/>
              <a:pPr>
                <a:defRPr/>
              </a:pPr>
              <a:t>29/01/2020</a:t>
            </a:fld>
            <a:endParaRPr lang="fr-BE"/>
          </a:p>
        </p:txBody>
      </p:sp>
      <p:sp>
        <p:nvSpPr>
          <p:cNvPr id="5" name="Espace réservé du numéro de diapositive 4"/>
          <p:cNvSpPr>
            <a:spLocks noGrp="1"/>
          </p:cNvSpPr>
          <p:nvPr>
            <p:ph type="sldNum" sz="quarter" idx="12"/>
          </p:nvPr>
        </p:nvSpPr>
        <p:spPr/>
        <p:txBody>
          <a:bodyPr/>
          <a:lstStyle/>
          <a:p>
            <a:pPr>
              <a:defRPr/>
            </a:pPr>
            <a:fld id="{F0D933B9-DBC5-480C-B1DC-C332C15047DD}" type="slidenum">
              <a:rPr lang="fr-BE"/>
              <a:pPr>
                <a:defRPr/>
              </a:pPr>
              <a:t>3</a:t>
            </a:fld>
            <a:endParaRPr lang="fr-BE"/>
          </a:p>
        </p:txBody>
      </p:sp>
      <p:sp>
        <p:nvSpPr>
          <p:cNvPr id="6" name="Espace réservé du pied de page 5"/>
          <p:cNvSpPr>
            <a:spLocks noGrp="1"/>
          </p:cNvSpPr>
          <p:nvPr>
            <p:ph type="ftr" sz="quarter" idx="11"/>
          </p:nvPr>
        </p:nvSpPr>
        <p:spPr/>
        <p:txBody>
          <a:bodyPr/>
          <a:lstStyle/>
          <a:p>
            <a:pPr>
              <a:defRPr/>
            </a:pPr>
            <a:r>
              <a:rPr lang="fr-BE" smtClean="0"/>
              <a:t>https://www.abcwaremme.com</a:t>
            </a:r>
            <a:endParaRPr lang="fr-BE"/>
          </a:p>
        </p:txBody>
      </p:sp>
      <p:sp>
        <p:nvSpPr>
          <p:cNvPr id="9" name="ZoneTexte 9"/>
          <p:cNvSpPr txBox="1">
            <a:spLocks noChangeArrowheads="1"/>
          </p:cNvSpPr>
          <p:nvPr/>
        </p:nvSpPr>
        <p:spPr bwMode="auto">
          <a:xfrm>
            <a:off x="323850" y="188640"/>
            <a:ext cx="8496300" cy="6093976"/>
          </a:xfrm>
          <a:prstGeom prst="rect">
            <a:avLst/>
          </a:prstGeom>
          <a:noFill/>
          <a:ln w="9525">
            <a:noFill/>
            <a:miter lim="800000"/>
            <a:headEnd/>
            <a:tailEnd/>
          </a:ln>
        </p:spPr>
        <p:txBody>
          <a:bodyPr wrap="square">
            <a:spAutoFit/>
          </a:bodyPr>
          <a:lstStyle/>
          <a:p>
            <a:r>
              <a:rPr lang="fr-BE" sz="1200" b="1" dirty="0" smtClean="0"/>
              <a:t>			</a:t>
            </a:r>
            <a:r>
              <a:rPr lang="fr-BE" sz="900" b="1" dirty="0" smtClean="0"/>
              <a:t>Art. 50 L'opérateur du chronomètre des tirs : Devoirs </a:t>
            </a:r>
          </a:p>
          <a:p>
            <a:endParaRPr lang="fr-BE" sz="900" b="1" dirty="0" smtClean="0"/>
          </a:p>
          <a:p>
            <a:pPr algn="ctr"/>
            <a:r>
              <a:rPr lang="fr-BE" sz="900" b="1" dirty="0" smtClean="0"/>
              <a:t>Règles FIBA 2017</a:t>
            </a:r>
          </a:p>
          <a:p>
            <a:endParaRPr lang="fr-BE" sz="900" b="1" dirty="0" smtClean="0"/>
          </a:p>
          <a:p>
            <a:endParaRPr lang="fr-BE" sz="900" b="1" dirty="0" smtClean="0"/>
          </a:p>
          <a:p>
            <a:r>
              <a:rPr lang="fr-BE" sz="900" dirty="0" smtClean="0"/>
              <a:t>L'opérateur du chronomètre des tirs doit disposer d’un chronomètre des tirs qui doit être : </a:t>
            </a:r>
          </a:p>
          <a:p>
            <a:r>
              <a:rPr lang="fr-BE" sz="900" b="1" dirty="0" smtClean="0"/>
              <a:t>Démarré ou remis en marche quand : </a:t>
            </a:r>
          </a:p>
          <a:p>
            <a:r>
              <a:rPr lang="fr-BE" sz="900" dirty="0" smtClean="0"/>
              <a:t>• Sur le terrain de jeu une équipe prend le contrôle d’un ballon vivant. Après quoi, le simple toucher du ballon par un adversaire ne doit pas démarrer une nouvelle période du chronomètre des tirs si la même équipe reste en contrôle du ballon. </a:t>
            </a:r>
          </a:p>
          <a:p>
            <a:r>
              <a:rPr lang="fr-BE" sz="900" dirty="0" smtClean="0"/>
              <a:t>• Sur une remise en jeu, le ballon touche ou est légalement touché par n’importe quel joueur sur le terrain de jeu. </a:t>
            </a:r>
          </a:p>
          <a:p>
            <a:r>
              <a:rPr lang="fr-BE" sz="900" b="1" dirty="0" smtClean="0"/>
              <a:t>Stoppé, mais pas réinitialisé, en maintenant visible le temps restant, quand la même équipe qui contrôlait précédemment le ballon bénéficie d'une remise en jeu due à : </a:t>
            </a:r>
          </a:p>
          <a:p>
            <a:r>
              <a:rPr lang="fr-BE" sz="900" dirty="0" smtClean="0"/>
              <a:t>• Un ballon sorti du terrain, </a:t>
            </a:r>
          </a:p>
          <a:p>
            <a:r>
              <a:rPr lang="fr-BE" sz="900" dirty="0" smtClean="0"/>
              <a:t>• Une blessure d'un joueur de la même équipe </a:t>
            </a:r>
          </a:p>
          <a:p>
            <a:r>
              <a:rPr lang="fr-BE" sz="900" dirty="0" smtClean="0"/>
              <a:t>• Une situation d'entre deux, </a:t>
            </a:r>
          </a:p>
          <a:p>
            <a:r>
              <a:rPr lang="fr-BE" sz="900" dirty="0" smtClean="0"/>
              <a:t>• Une double faute </a:t>
            </a:r>
          </a:p>
          <a:p>
            <a:r>
              <a:rPr lang="fr-BE" sz="900" dirty="0" smtClean="0"/>
              <a:t>• Une annulation de sanctions égales contre les deux équipes </a:t>
            </a:r>
          </a:p>
          <a:p>
            <a:r>
              <a:rPr lang="fr-BE" sz="900" b="1" dirty="0" smtClean="0"/>
              <a:t>Arrêté et remis à 24 secondes, sans affichage apparent, dès que : </a:t>
            </a:r>
          </a:p>
          <a:p>
            <a:r>
              <a:rPr lang="fr-BE" sz="900" dirty="0" smtClean="0"/>
              <a:t>• Le ballon pénètre légalement dans le panier, </a:t>
            </a:r>
          </a:p>
          <a:p>
            <a:r>
              <a:rPr lang="fr-BE" sz="900" dirty="0" smtClean="0"/>
              <a:t>• Le ballon touche le panier de l’adversaire (sauf s’il reste coincé entre le panier et le panneau), et qu’il est contrôlé par l’équipe qui n’était pas en contrôle du ballon avant qu’il touche l’anneau </a:t>
            </a:r>
          </a:p>
          <a:p>
            <a:r>
              <a:rPr lang="fr-BE" sz="900" dirty="0" smtClean="0"/>
              <a:t>• L’équipe bénéficie d’une remise en jeu en zone arrière : </a:t>
            </a:r>
          </a:p>
          <a:p>
            <a:r>
              <a:rPr lang="fr-BE" sz="900" dirty="0" smtClean="0"/>
              <a:t>- A la suite d'une faute ou d'une violation. </a:t>
            </a:r>
          </a:p>
          <a:p>
            <a:r>
              <a:rPr lang="fr-BE" sz="900" dirty="0" smtClean="0"/>
              <a:t>- Le jeu étant stoppé à cause d'une action non liée à l'équipe en contrôle du ballon. </a:t>
            </a:r>
          </a:p>
          <a:p>
            <a:r>
              <a:rPr lang="fr-BE" sz="900" dirty="0" smtClean="0"/>
              <a:t>- Le jeu étant stoppé à cause d'une action liée à aucune des deux équipes, à moins que les adversaires ne soient placés en situation de désavantage. </a:t>
            </a:r>
          </a:p>
          <a:p>
            <a:r>
              <a:rPr lang="fr-BE" sz="900" dirty="0" smtClean="0"/>
              <a:t>• L’équipe bénéficie de lancer(s) franc(s) </a:t>
            </a:r>
          </a:p>
          <a:p>
            <a:r>
              <a:rPr lang="fr-BE" sz="900" dirty="0" smtClean="0"/>
              <a:t>• Une infraction aux règles a été commise par l’équipe en contrôle du ballon. </a:t>
            </a:r>
          </a:p>
          <a:p>
            <a:r>
              <a:rPr lang="fr-BE" sz="900" b="1" dirty="0" smtClean="0"/>
              <a:t>Arrêté mais pas remis à 24 secondes, en maintenant visible le temps restant, quand la même équipe qui contrôlait précédemment le ballon bénéficie d'une remise en jeu en zone avant et que 14 secondes ou davantage sont affichées sur le chronomètre des tirs : </a:t>
            </a:r>
          </a:p>
          <a:p>
            <a:r>
              <a:rPr lang="fr-BE" sz="900" dirty="0" smtClean="0"/>
              <a:t>• A la suite d'une faute ou d'une violation. </a:t>
            </a:r>
          </a:p>
          <a:p>
            <a:r>
              <a:rPr lang="fr-BE" sz="900" dirty="0" smtClean="0"/>
              <a:t>• Le jeu étant stoppé à cause d'une action non liée à l'équipe en contrôle du ballon. </a:t>
            </a:r>
          </a:p>
          <a:p>
            <a:r>
              <a:rPr lang="fr-BE" sz="900" dirty="0" smtClean="0"/>
              <a:t>• Le jeu étant stoppé à cause d'une action liée à aucune des deux équipes, à moins que les adversaires ne soient placés en situation de désavantage. </a:t>
            </a:r>
          </a:p>
          <a:p>
            <a:r>
              <a:rPr lang="fr-BE" sz="900" b="1" dirty="0" smtClean="0"/>
              <a:t>Arrêté et remis à 14 secondes, avec 14 secondes visible, lorsque : </a:t>
            </a:r>
          </a:p>
          <a:p>
            <a:r>
              <a:rPr lang="fr-BE" sz="900" dirty="0" smtClean="0"/>
              <a:t>• Quand la même équipe qui contrôlait précédemment le ballon bénéficie d'une remise en jeu en zone avant et que 13 secondes ou moins sont affichées sur le chronomètre des tirs : </a:t>
            </a:r>
          </a:p>
          <a:p>
            <a:r>
              <a:rPr lang="fr-BE" sz="900" dirty="0" smtClean="0"/>
              <a:t>- A la suite d'une faute ou d'une violation. </a:t>
            </a:r>
          </a:p>
          <a:p>
            <a:r>
              <a:rPr lang="fr-BE" sz="900" dirty="0" smtClean="0"/>
              <a:t>- Le jeu étant stoppé à cause d'une action non liée à l'équipe en contrôle du ballon. </a:t>
            </a:r>
          </a:p>
          <a:p>
            <a:r>
              <a:rPr lang="fr-BE" sz="900" dirty="0" smtClean="0"/>
              <a:t>- Le jeu étant stoppé à cause d'une action liée à aucune des deux équipes, à moins que les adversaires ne soient placés en situation de désavantage. </a:t>
            </a:r>
          </a:p>
          <a:p>
            <a:r>
              <a:rPr lang="fr-BE" sz="900" dirty="0" smtClean="0"/>
              <a:t>• Après que le ballon a touché l'anneau lors d'un tir manqué, d'un dernier ou d'un unique tir de lancer franc, ou lors d'une passe, si l'équipe qui reprend le contrôle du ballon est la même que celle qui était en contrôle du ballon avant que le ballon touche l'anneau. </a:t>
            </a:r>
          </a:p>
          <a:p>
            <a:r>
              <a:rPr lang="fr-BE" sz="900" b="1" dirty="0" smtClean="0"/>
              <a:t>Eteint, après que le ballon devient mort et que le chronomètre de jeu a été arrêté dans n’importe quelle période alors qu'il y a un nouveau contrôle du ballon pour l’une ou l’autre des équipes et qu’il reste moins de 14 secondes sur le chronomètre de jeu. </a:t>
            </a:r>
          </a:p>
          <a:p>
            <a:r>
              <a:rPr lang="fr-BE" sz="900" dirty="0" smtClean="0"/>
              <a:t>Le signal sonore du chronomètre des tirs n’arrête ni le chronomètre de jeu, ni le jeu, ni ne rend le ballon mort, à moins qu'une équipe soit en contrôle du ballon. </a:t>
            </a:r>
          </a:p>
        </p:txBody>
      </p:sp>
      <p:pic>
        <p:nvPicPr>
          <p:cNvPr id="7" name="Picture 1" descr="Logo_ABCW"/>
          <p:cNvPicPr>
            <a:picLocks noChangeAspect="1" noChangeArrowheads="1"/>
          </p:cNvPicPr>
          <p:nvPr/>
        </p:nvPicPr>
        <p:blipFill>
          <a:blip r:embed="rId3" cstate="print"/>
          <a:srcRect/>
          <a:stretch>
            <a:fillRect/>
          </a:stretch>
        </p:blipFill>
        <p:spPr bwMode="auto">
          <a:xfrm>
            <a:off x="395536" y="332656"/>
            <a:ext cx="2297173" cy="504056"/>
          </a:xfrm>
          <a:prstGeom prst="rect">
            <a:avLst/>
          </a:prstGeom>
          <a:noFill/>
          <a:ln w="9525" algn="in">
            <a:noFill/>
            <a:miter lim="800000"/>
            <a:headEnd/>
            <a:tailEnd/>
          </a:ln>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quarter" idx="10"/>
          </p:nvPr>
        </p:nvSpPr>
        <p:spPr/>
        <p:txBody>
          <a:bodyPr/>
          <a:lstStyle/>
          <a:p>
            <a:pPr>
              <a:defRPr/>
            </a:pPr>
            <a:fld id="{38835A93-3292-4E8B-A8C9-E24CED87C189}" type="datetime1">
              <a:rPr lang="fr-BE" smtClean="0"/>
              <a:pPr>
                <a:defRPr/>
              </a:pPr>
              <a:t>29/01/2020</a:t>
            </a:fld>
            <a:endParaRPr lang="fr-BE"/>
          </a:p>
        </p:txBody>
      </p:sp>
      <p:sp>
        <p:nvSpPr>
          <p:cNvPr id="5" name="Espace réservé du numéro de diapositive 4"/>
          <p:cNvSpPr>
            <a:spLocks noGrp="1"/>
          </p:cNvSpPr>
          <p:nvPr>
            <p:ph type="sldNum" sz="quarter" idx="12"/>
          </p:nvPr>
        </p:nvSpPr>
        <p:spPr/>
        <p:txBody>
          <a:bodyPr/>
          <a:lstStyle/>
          <a:p>
            <a:pPr>
              <a:defRPr/>
            </a:pPr>
            <a:fld id="{F0D933B9-DBC5-480C-B1DC-C332C15047DD}" type="slidenum">
              <a:rPr lang="fr-BE"/>
              <a:pPr>
                <a:defRPr/>
              </a:pPr>
              <a:t>4</a:t>
            </a:fld>
            <a:endParaRPr lang="fr-BE"/>
          </a:p>
        </p:txBody>
      </p:sp>
      <p:sp>
        <p:nvSpPr>
          <p:cNvPr id="6" name="Espace réservé du pied de page 5"/>
          <p:cNvSpPr>
            <a:spLocks noGrp="1"/>
          </p:cNvSpPr>
          <p:nvPr>
            <p:ph type="ftr" sz="quarter" idx="11"/>
          </p:nvPr>
        </p:nvSpPr>
        <p:spPr/>
        <p:txBody>
          <a:bodyPr/>
          <a:lstStyle/>
          <a:p>
            <a:pPr>
              <a:defRPr/>
            </a:pPr>
            <a:r>
              <a:rPr lang="fr-BE" smtClean="0"/>
              <a:t>https://www.abcwaremme.com</a:t>
            </a:r>
            <a:endParaRPr lang="fr-BE"/>
          </a:p>
        </p:txBody>
      </p:sp>
      <p:sp>
        <p:nvSpPr>
          <p:cNvPr id="9" name="ZoneTexte 9"/>
          <p:cNvSpPr txBox="1">
            <a:spLocks noChangeArrowheads="1"/>
          </p:cNvSpPr>
          <p:nvPr/>
        </p:nvSpPr>
        <p:spPr bwMode="auto">
          <a:xfrm>
            <a:off x="107504" y="116632"/>
            <a:ext cx="8712646" cy="6232475"/>
          </a:xfrm>
          <a:prstGeom prst="rect">
            <a:avLst/>
          </a:prstGeom>
          <a:noFill/>
          <a:ln w="9525">
            <a:noFill/>
            <a:miter lim="800000"/>
            <a:headEnd/>
            <a:tailEnd/>
          </a:ln>
        </p:spPr>
        <p:txBody>
          <a:bodyPr wrap="square">
            <a:spAutoFit/>
          </a:bodyPr>
          <a:lstStyle/>
          <a:p>
            <a:r>
              <a:rPr lang="fr-BE" sz="1200" b="1" dirty="0" smtClean="0"/>
              <a:t>			</a:t>
            </a:r>
            <a:r>
              <a:rPr lang="fr-BE" sz="900" b="1" dirty="0" smtClean="0"/>
              <a:t>MODIFICATIONS 2018</a:t>
            </a:r>
          </a:p>
          <a:p>
            <a:r>
              <a:rPr lang="fr-BE" sz="900" b="1" dirty="0" smtClean="0"/>
              <a:t>	</a:t>
            </a:r>
            <a:r>
              <a:rPr lang="fr-BE" sz="900" b="1" dirty="0" smtClean="0"/>
              <a:t>	Terminologie </a:t>
            </a:r>
            <a:r>
              <a:rPr lang="fr-BE" sz="900" b="1" dirty="0" smtClean="0"/>
              <a:t>: </a:t>
            </a:r>
          </a:p>
          <a:p>
            <a:pPr lvl="6">
              <a:buFont typeface="Arial" pitchFamily="34" charset="0"/>
              <a:buChar char="•"/>
            </a:pPr>
            <a:r>
              <a:rPr lang="fr-BE" sz="900" dirty="0" smtClean="0"/>
              <a:t>   Quart devient </a:t>
            </a:r>
            <a:r>
              <a:rPr lang="fr-BE" sz="900" b="1" dirty="0" smtClean="0"/>
              <a:t>période</a:t>
            </a:r>
          </a:p>
          <a:p>
            <a:pPr lvl="6">
              <a:buFont typeface="Arial" pitchFamily="34" charset="0"/>
              <a:buChar char="•"/>
            </a:pPr>
            <a:r>
              <a:rPr lang="fr-BE" sz="900" dirty="0" smtClean="0"/>
              <a:t>   Extra-time devient </a:t>
            </a:r>
            <a:r>
              <a:rPr lang="fr-BE" sz="900" b="1" dirty="0" smtClean="0"/>
              <a:t>prolongation</a:t>
            </a:r>
            <a:endParaRPr lang="fr-BE" sz="900" dirty="0" smtClean="0"/>
          </a:p>
          <a:p>
            <a:r>
              <a:rPr lang="fr-BE" sz="900" b="1" dirty="0" smtClean="0"/>
              <a:t>Uniforme - accessoires : </a:t>
            </a:r>
          </a:p>
          <a:p>
            <a:pPr>
              <a:buFont typeface="Arial" pitchFamily="34" charset="0"/>
              <a:buChar char="•"/>
            </a:pPr>
            <a:r>
              <a:rPr lang="fr-BE" sz="900" dirty="0" smtClean="0"/>
              <a:t>   Les interdictions disparaissent (couleurs de chaussettes, …)</a:t>
            </a:r>
          </a:p>
          <a:p>
            <a:r>
              <a:rPr lang="fr-BE" sz="900" b="1" dirty="0" smtClean="0"/>
              <a:t>Remise en jeu (NOUVEAU) : </a:t>
            </a:r>
          </a:p>
          <a:p>
            <a:pPr>
              <a:buFont typeface="Arial" pitchFamily="34" charset="0"/>
              <a:buChar char="•"/>
            </a:pPr>
            <a:r>
              <a:rPr lang="fr-BE" sz="900" dirty="0" smtClean="0"/>
              <a:t>   Pendant les 2 dernières minutes du 4</a:t>
            </a:r>
            <a:r>
              <a:rPr lang="fr-BE" sz="900" baseline="30000" dirty="0" smtClean="0"/>
              <a:t>e</a:t>
            </a:r>
            <a:r>
              <a:rPr lang="fr-BE" sz="900" dirty="0" smtClean="0"/>
              <a:t> quart ou en prolongation, le défenseur ne peut pas dépasser avec son corps les lignes délimitant le terrain (pour empêcher une rentrée, …). Cette règle concerne surtout les petits terrains où il n’y a pas de recul mais elle reste valable partout.</a:t>
            </a:r>
          </a:p>
          <a:p>
            <a:pPr lvl="1">
              <a:buFont typeface="Arial" pitchFamily="34" charset="0"/>
              <a:buChar char="•"/>
            </a:pPr>
            <a:r>
              <a:rPr lang="fr-BE" sz="900" dirty="0" smtClean="0"/>
              <a:t> Signal officiel  : l’arbitre balance son bras le long de la ligne</a:t>
            </a:r>
          </a:p>
          <a:p>
            <a:pPr lvl="1">
              <a:buFont typeface="Arial" pitchFamily="34" charset="0"/>
              <a:buChar char="•"/>
            </a:pPr>
            <a:r>
              <a:rPr lang="fr-BE" sz="900" dirty="0" smtClean="0"/>
              <a:t> Si violation : faute technique au défenseur.</a:t>
            </a:r>
          </a:p>
          <a:p>
            <a:r>
              <a:rPr lang="fr-BE" sz="900" b="1" dirty="0" smtClean="0"/>
              <a:t>Dribble : </a:t>
            </a:r>
          </a:p>
          <a:p>
            <a:pPr>
              <a:buFont typeface="Arial" pitchFamily="34" charset="0"/>
              <a:buChar char="•"/>
            </a:pPr>
            <a:r>
              <a:rPr lang="fr-BE" sz="900" dirty="0" smtClean="0"/>
              <a:t>   Lancer le ballon contre le panneau n’est plus considéré comme un dribble.</a:t>
            </a:r>
          </a:p>
          <a:p>
            <a:pPr>
              <a:buFont typeface="Arial" pitchFamily="34" charset="0"/>
              <a:buChar char="•"/>
            </a:pPr>
            <a:r>
              <a:rPr lang="fr-BE" sz="900" dirty="0" smtClean="0"/>
              <a:t>   Le « </a:t>
            </a:r>
            <a:r>
              <a:rPr lang="fr-BE" sz="900" dirty="0" err="1" smtClean="0"/>
              <a:t>backboard</a:t>
            </a:r>
            <a:r>
              <a:rPr lang="fr-BE" sz="900" dirty="0" smtClean="0"/>
              <a:t> </a:t>
            </a:r>
            <a:r>
              <a:rPr lang="fr-BE" sz="900" dirty="0" err="1" smtClean="0"/>
              <a:t>dunk</a:t>
            </a:r>
            <a:r>
              <a:rPr lang="fr-BE" sz="900" dirty="0" smtClean="0"/>
              <a:t> » est autorisé.</a:t>
            </a:r>
          </a:p>
          <a:p>
            <a:r>
              <a:rPr lang="fr-BE" sz="900" b="1" dirty="0" smtClean="0"/>
              <a:t>Temps de tir : </a:t>
            </a:r>
          </a:p>
          <a:p>
            <a:pPr>
              <a:buFont typeface="Arial" pitchFamily="34" charset="0"/>
              <a:buChar char="•"/>
            </a:pPr>
            <a:r>
              <a:rPr lang="fr-BE" sz="900" dirty="0" smtClean="0"/>
              <a:t>   Quand l’équipe qui contrôle le ballon commet une faute ou une violation :</a:t>
            </a:r>
          </a:p>
          <a:p>
            <a:pPr lvl="1">
              <a:buFont typeface="Arial" pitchFamily="34" charset="0"/>
              <a:buChar char="•"/>
            </a:pPr>
            <a:r>
              <a:rPr lang="fr-BE" sz="900" dirty="0" smtClean="0"/>
              <a:t>  Le temps de tir sera réinitialisé.</a:t>
            </a:r>
          </a:p>
          <a:p>
            <a:pPr lvl="1">
              <a:buFont typeface="Arial" pitchFamily="34" charset="0"/>
              <a:buChar char="•"/>
            </a:pPr>
            <a:r>
              <a:rPr lang="fr-BE" sz="900" dirty="0" smtClean="0"/>
              <a:t>  La remise en jeu sera pour l’équipe adverse avec :</a:t>
            </a:r>
          </a:p>
          <a:p>
            <a:pPr marL="1143000" lvl="2" indent="-228600">
              <a:buFont typeface="+mj-lt"/>
              <a:buAutoNum type="arabicPeriod"/>
            </a:pPr>
            <a:r>
              <a:rPr lang="fr-BE" sz="900" dirty="0" smtClean="0"/>
              <a:t>24 secondes si la remise en jeu s’effectue en zone arrière,</a:t>
            </a:r>
          </a:p>
          <a:p>
            <a:pPr marL="1143000" lvl="2" indent="-228600">
              <a:buFont typeface="+mj-lt"/>
              <a:buAutoNum type="arabicPeriod"/>
            </a:pPr>
            <a:r>
              <a:rPr lang="fr-BE" sz="900" dirty="0" smtClean="0"/>
              <a:t>14 secondes si la remise en jeu s’effectue en zone avant.</a:t>
            </a:r>
          </a:p>
          <a:p>
            <a:pPr marL="228600" indent="-228600">
              <a:buFont typeface="Arial" pitchFamily="34" charset="0"/>
              <a:buChar char="•"/>
            </a:pPr>
            <a:r>
              <a:rPr lang="fr-BE" sz="900" dirty="0" smtClean="0"/>
              <a:t>Pendant les 2 dernières minutes du 4</a:t>
            </a:r>
            <a:r>
              <a:rPr lang="fr-BE" sz="900" baseline="30000" dirty="0" smtClean="0"/>
              <a:t>e</a:t>
            </a:r>
            <a:r>
              <a:rPr lang="fr-BE" sz="900" dirty="0" smtClean="0"/>
              <a:t> quart ou en prolongation, si un temps-mort est demandé par le coach de l’équipe qui doit remettre le ballon en jeu, celui-ci doit communiquer l’endroit (zone avant ou arrière) où doit avoir lieu la remise en jeu après le temps-mort.</a:t>
            </a:r>
          </a:p>
          <a:p>
            <a:pPr marL="685800" lvl="1" indent="-228600">
              <a:buFont typeface="Arial" pitchFamily="34" charset="0"/>
              <a:buChar char="•"/>
            </a:pPr>
            <a:r>
              <a:rPr lang="fr-BE" sz="900" dirty="0" smtClean="0"/>
              <a:t>En zone arrière :</a:t>
            </a:r>
          </a:p>
          <a:p>
            <a:pPr marL="1143000" lvl="2" indent="-228600">
              <a:buFont typeface="Arial" pitchFamily="34" charset="0"/>
              <a:buChar char="•"/>
            </a:pPr>
            <a:r>
              <a:rPr lang="fr-BE" sz="900" dirty="0" smtClean="0"/>
              <a:t>24 secondes après faute, violation ou panier marqué; le décompte continue si sortie latérale ou toute autre raison.</a:t>
            </a:r>
          </a:p>
          <a:p>
            <a:pPr marL="685800" lvl="1" indent="-228600">
              <a:buFont typeface="Arial" pitchFamily="34" charset="0"/>
              <a:buChar char="•"/>
            </a:pPr>
            <a:r>
              <a:rPr lang="fr-BE" sz="900" dirty="0" smtClean="0"/>
              <a:t>En zone avant :</a:t>
            </a:r>
          </a:p>
          <a:p>
            <a:pPr marL="1143000" lvl="2" indent="-228600">
              <a:buFont typeface="Arial" pitchFamily="34" charset="0"/>
              <a:buChar char="•"/>
            </a:pPr>
            <a:r>
              <a:rPr lang="fr-BE" sz="900" dirty="0" smtClean="0"/>
              <a:t>14 secondes s’il en restait 14 ou plus,</a:t>
            </a:r>
          </a:p>
          <a:p>
            <a:pPr marL="1143000" lvl="2" indent="-228600">
              <a:buFont typeface="Arial" pitchFamily="34" charset="0"/>
              <a:buChar char="•"/>
            </a:pPr>
            <a:r>
              <a:rPr lang="fr-BE" sz="900" dirty="0" smtClean="0"/>
              <a:t>Le décompte continue s’il restait 13 secondes ou moins.</a:t>
            </a:r>
          </a:p>
          <a:p>
            <a:r>
              <a:rPr lang="fr-BE" sz="900" b="1" dirty="0" smtClean="0"/>
              <a:t>Double faute : </a:t>
            </a:r>
          </a:p>
          <a:p>
            <a:pPr>
              <a:buFont typeface="Arial" pitchFamily="34" charset="0"/>
              <a:buChar char="•"/>
            </a:pPr>
            <a:r>
              <a:rPr lang="fr-BE" sz="900" dirty="0" smtClean="0"/>
              <a:t>   Faute de la même sanction pour les 2 joueurs</a:t>
            </a:r>
          </a:p>
          <a:p>
            <a:r>
              <a:rPr lang="fr-BE" sz="900" b="1" dirty="0" smtClean="0"/>
              <a:t>Faute technique (NOUVEAU) :</a:t>
            </a:r>
          </a:p>
          <a:p>
            <a:pPr>
              <a:buFont typeface="Arial" pitchFamily="34" charset="0"/>
              <a:buChar char="•"/>
            </a:pPr>
            <a:r>
              <a:rPr lang="fr-BE" sz="900" dirty="0" smtClean="0"/>
              <a:t>   Sanction : 1 lancer-franc toujours exécuté </a:t>
            </a:r>
            <a:r>
              <a:rPr lang="fr-BE" sz="900" b="1" u="sng" dirty="0" smtClean="0"/>
              <a:t>EN PREMIER</a:t>
            </a:r>
            <a:r>
              <a:rPr lang="fr-BE" sz="900" dirty="0" smtClean="0"/>
              <a:t>; remise en jeu pour l’équipe qui contrôlait ou allait contrôler le ballon.</a:t>
            </a:r>
          </a:p>
          <a:p>
            <a:pPr>
              <a:buFont typeface="Arial" pitchFamily="34" charset="0"/>
              <a:buChar char="•"/>
            </a:pPr>
            <a:r>
              <a:rPr lang="fr-BE" sz="900" dirty="0" smtClean="0"/>
              <a:t>   Si la faute technique est commise par l’équipe contrôlant le ballon, cette équipe effectuera la remise en jeu après le seul lancer-franc; le décompte des 8 et 24 secondes se poursuit.</a:t>
            </a:r>
          </a:p>
          <a:p>
            <a:pPr>
              <a:buFont typeface="Arial" pitchFamily="34" charset="0"/>
              <a:buChar char="•"/>
            </a:pPr>
            <a:r>
              <a:rPr lang="fr-BE" sz="900" dirty="0" smtClean="0"/>
              <a:t>    Si la faute technique est commise par l’équipe ne contrôlant pas le ballon, l’autre équipe effectuera la remise en jeu après le seul lancer-franc; en zone arrière : remise à 24 secondes et en zone avant : le décompte continue si 14 secondes ou plus et remise à 14 secondes si 13 secondes ou moins.</a:t>
            </a:r>
          </a:p>
          <a:p>
            <a:r>
              <a:rPr lang="fr-BE" sz="900" dirty="0" smtClean="0"/>
              <a:t> </a:t>
            </a:r>
            <a:r>
              <a:rPr lang="fr-BE" sz="900" b="1" dirty="0" smtClean="0"/>
              <a:t>Bagarre  : </a:t>
            </a:r>
          </a:p>
          <a:p>
            <a:pPr>
              <a:buFont typeface="Arial" pitchFamily="34" charset="0"/>
              <a:buChar char="•"/>
            </a:pPr>
            <a:r>
              <a:rPr lang="fr-BE" sz="900" dirty="0" smtClean="0"/>
              <a:t>   Si un membre d’un banc d’équipe le quitte pendant la bagarre :</a:t>
            </a:r>
          </a:p>
          <a:p>
            <a:pPr lvl="1">
              <a:buFont typeface="Arial" pitchFamily="34" charset="0"/>
              <a:buChar char="•"/>
            </a:pPr>
            <a:r>
              <a:rPr lang="fr-BE" sz="900" dirty="0" smtClean="0"/>
              <a:t>    S’il n’intervient pas : disqualifié mais « </a:t>
            </a:r>
            <a:r>
              <a:rPr lang="fr-BE" sz="900" b="1" dirty="0" smtClean="0"/>
              <a:t>F</a:t>
            </a:r>
            <a:r>
              <a:rPr lang="fr-BE" sz="900" dirty="0" smtClean="0"/>
              <a:t> » sur la feuille, </a:t>
            </a:r>
          </a:p>
          <a:p>
            <a:pPr lvl="1">
              <a:buFont typeface="Arial" pitchFamily="34" charset="0"/>
              <a:buChar char="•"/>
            </a:pPr>
            <a:r>
              <a:rPr lang="fr-BE" sz="900" dirty="0" smtClean="0"/>
              <a:t>    S’il intervient : disqualifié et « </a:t>
            </a:r>
            <a:r>
              <a:rPr lang="fr-BE" sz="900" b="1" dirty="0" smtClean="0"/>
              <a:t>D</a:t>
            </a:r>
            <a:r>
              <a:rPr lang="fr-BE" sz="900" dirty="0" smtClean="0"/>
              <a:t> » sur la feuille et rapport d’arbitre.</a:t>
            </a:r>
          </a:p>
          <a:p>
            <a:r>
              <a:rPr lang="fr-BE" sz="900" b="1" dirty="0" smtClean="0"/>
              <a:t>Sanction UF/DF  : </a:t>
            </a:r>
          </a:p>
          <a:p>
            <a:pPr>
              <a:buFont typeface="Arial" pitchFamily="34" charset="0"/>
              <a:buChar char="•"/>
            </a:pPr>
            <a:r>
              <a:rPr lang="fr-BE" sz="900" dirty="0" smtClean="0"/>
              <a:t>   Lancer-franc – possession pour la remise en jeu face à la table en zone avant – 14 secondes de temps de tir.</a:t>
            </a:r>
          </a:p>
          <a:p>
            <a:r>
              <a:rPr lang="fr-BE" sz="900" b="1" dirty="0" smtClean="0"/>
              <a:t>Ballon coincé entre le panneau et l’anneau :</a:t>
            </a:r>
          </a:p>
          <a:p>
            <a:pPr>
              <a:buFont typeface="Arial" pitchFamily="34" charset="0"/>
              <a:buChar char="•"/>
            </a:pPr>
            <a:r>
              <a:rPr lang="fr-BE" sz="900" dirty="0" smtClean="0"/>
              <a:t>   14 secondes si le ballon est pour l’équipe qui contrôlait le ballon,</a:t>
            </a:r>
          </a:p>
          <a:p>
            <a:pPr>
              <a:buFont typeface="Arial" pitchFamily="34" charset="0"/>
              <a:buChar char="•"/>
            </a:pPr>
            <a:r>
              <a:rPr lang="fr-BE" sz="900" dirty="0" smtClean="0"/>
              <a:t>   24 secondes si le ballon n’est pas pour l’équipe qui contrôlait le ballon; remise en jeu en ligne de fond.</a:t>
            </a:r>
          </a:p>
        </p:txBody>
      </p:sp>
      <p:pic>
        <p:nvPicPr>
          <p:cNvPr id="7" name="Picture 1" descr="Logo_ABCW"/>
          <p:cNvPicPr>
            <a:picLocks noChangeAspect="1" noChangeArrowheads="1"/>
          </p:cNvPicPr>
          <p:nvPr/>
        </p:nvPicPr>
        <p:blipFill>
          <a:blip r:embed="rId3" cstate="print"/>
          <a:srcRect/>
          <a:stretch>
            <a:fillRect/>
          </a:stretch>
        </p:blipFill>
        <p:spPr bwMode="auto">
          <a:xfrm>
            <a:off x="395536" y="260648"/>
            <a:ext cx="1656184" cy="363407"/>
          </a:xfrm>
          <a:prstGeom prst="rect">
            <a:avLst/>
          </a:prstGeom>
          <a:noFill/>
          <a:ln w="9525" algn="in">
            <a:noFill/>
            <a:miter lim="800000"/>
            <a:headEnd/>
            <a:tailEnd/>
          </a:ln>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quarter" idx="10"/>
          </p:nvPr>
        </p:nvSpPr>
        <p:spPr/>
        <p:txBody>
          <a:bodyPr/>
          <a:lstStyle/>
          <a:p>
            <a:pPr>
              <a:defRPr/>
            </a:pPr>
            <a:fld id="{38835A93-3292-4E8B-A8C9-E24CED87C189}" type="datetime1">
              <a:rPr lang="fr-BE" smtClean="0"/>
              <a:pPr>
                <a:defRPr/>
              </a:pPr>
              <a:t>29/01/2020</a:t>
            </a:fld>
            <a:endParaRPr lang="fr-BE"/>
          </a:p>
        </p:txBody>
      </p:sp>
      <p:sp>
        <p:nvSpPr>
          <p:cNvPr id="5" name="Espace réservé du numéro de diapositive 4"/>
          <p:cNvSpPr>
            <a:spLocks noGrp="1"/>
          </p:cNvSpPr>
          <p:nvPr>
            <p:ph type="sldNum" sz="quarter" idx="12"/>
          </p:nvPr>
        </p:nvSpPr>
        <p:spPr/>
        <p:txBody>
          <a:bodyPr/>
          <a:lstStyle/>
          <a:p>
            <a:pPr>
              <a:defRPr/>
            </a:pPr>
            <a:fld id="{F0D933B9-DBC5-480C-B1DC-C332C15047DD}" type="slidenum">
              <a:rPr lang="fr-BE"/>
              <a:pPr>
                <a:defRPr/>
              </a:pPr>
              <a:t>5</a:t>
            </a:fld>
            <a:endParaRPr lang="fr-BE"/>
          </a:p>
        </p:txBody>
      </p:sp>
      <p:sp>
        <p:nvSpPr>
          <p:cNvPr id="6" name="Espace réservé du pied de page 5"/>
          <p:cNvSpPr>
            <a:spLocks noGrp="1"/>
          </p:cNvSpPr>
          <p:nvPr>
            <p:ph type="ftr" sz="quarter" idx="11"/>
          </p:nvPr>
        </p:nvSpPr>
        <p:spPr/>
        <p:txBody>
          <a:bodyPr/>
          <a:lstStyle/>
          <a:p>
            <a:pPr>
              <a:defRPr/>
            </a:pPr>
            <a:r>
              <a:rPr lang="fr-BE" smtClean="0"/>
              <a:t>https://www.abcwaremme.com</a:t>
            </a:r>
            <a:endParaRPr lang="fr-BE"/>
          </a:p>
        </p:txBody>
      </p:sp>
      <p:sp>
        <p:nvSpPr>
          <p:cNvPr id="9" name="ZoneTexte 9"/>
          <p:cNvSpPr txBox="1">
            <a:spLocks noChangeArrowheads="1"/>
          </p:cNvSpPr>
          <p:nvPr/>
        </p:nvSpPr>
        <p:spPr bwMode="auto">
          <a:xfrm>
            <a:off x="107504" y="116633"/>
            <a:ext cx="8712646" cy="3739485"/>
          </a:xfrm>
          <a:prstGeom prst="rect">
            <a:avLst/>
          </a:prstGeom>
          <a:noFill/>
          <a:ln w="9525">
            <a:noFill/>
            <a:miter lim="800000"/>
            <a:headEnd/>
            <a:tailEnd/>
          </a:ln>
        </p:spPr>
        <p:txBody>
          <a:bodyPr wrap="square">
            <a:spAutoFit/>
          </a:bodyPr>
          <a:lstStyle/>
          <a:p>
            <a:r>
              <a:rPr lang="fr-BE" sz="1200" b="1" dirty="0" smtClean="0"/>
              <a:t>			</a:t>
            </a:r>
            <a:r>
              <a:rPr lang="fr-BE" sz="900" b="1" dirty="0" smtClean="0"/>
              <a:t>MODIFICATIONS 2018</a:t>
            </a:r>
          </a:p>
          <a:p>
            <a:r>
              <a:rPr lang="fr-BE" sz="900" b="1" dirty="0" smtClean="0"/>
              <a:t>	</a:t>
            </a:r>
          </a:p>
          <a:p>
            <a:endParaRPr lang="fr-BE" sz="900" b="1" dirty="0" smtClean="0"/>
          </a:p>
          <a:p>
            <a:endParaRPr lang="fr-BE" sz="900" b="1" dirty="0" smtClean="0"/>
          </a:p>
          <a:p>
            <a:endParaRPr lang="fr-BE" sz="900" b="1" dirty="0" smtClean="0"/>
          </a:p>
          <a:p>
            <a:r>
              <a:rPr lang="fr-BE" sz="900" b="1" dirty="0" smtClean="0"/>
              <a:t>Temps de tir de 24 secondes : </a:t>
            </a:r>
          </a:p>
          <a:p>
            <a:pPr>
              <a:buFont typeface="Arial" pitchFamily="34" charset="0"/>
              <a:buChar char="•"/>
            </a:pPr>
            <a:r>
              <a:rPr lang="fr-BE" sz="900" dirty="0" smtClean="0"/>
              <a:t>   Gagner le contrôle d’un ballon vivant sur le terrain de jeu,</a:t>
            </a:r>
          </a:p>
          <a:p>
            <a:pPr>
              <a:buFont typeface="Arial" pitchFamily="34" charset="0"/>
              <a:buChar char="•"/>
            </a:pPr>
            <a:r>
              <a:rPr lang="fr-BE" sz="900" dirty="0" smtClean="0"/>
              <a:t>   Effectuer une remise en jeu en ligne de fond après ou lancer-franc pour l’équipe qui ne marque pas,</a:t>
            </a:r>
          </a:p>
          <a:p>
            <a:pPr>
              <a:buFont typeface="Arial" pitchFamily="34" charset="0"/>
              <a:buChar char="•"/>
            </a:pPr>
            <a:r>
              <a:rPr lang="fr-BE" sz="900" dirty="0" smtClean="0"/>
              <a:t>   Effectuer une remise en jeu en zone arrière après une faute ou une violation de l’équipe adverse,</a:t>
            </a:r>
          </a:p>
          <a:p>
            <a:pPr>
              <a:buFont typeface="Arial" pitchFamily="34" charset="0"/>
              <a:buChar char="•"/>
            </a:pPr>
            <a:r>
              <a:rPr lang="fr-BE" sz="900" dirty="0" smtClean="0"/>
              <a:t>   Le jeu étant stoppé à cause d’une action liée à l’équipe qui ne contrôlait pas le ballon.</a:t>
            </a:r>
          </a:p>
          <a:p>
            <a:endParaRPr lang="fr-BE" sz="900" b="1" dirty="0" smtClean="0"/>
          </a:p>
          <a:p>
            <a:r>
              <a:rPr lang="fr-BE" sz="900" b="1" dirty="0" smtClean="0"/>
              <a:t>Temps de tir de 14 secondes : </a:t>
            </a:r>
          </a:p>
          <a:p>
            <a:pPr>
              <a:buFont typeface="Arial" pitchFamily="34" charset="0"/>
              <a:buChar char="•"/>
            </a:pPr>
            <a:r>
              <a:rPr lang="fr-BE" sz="900" dirty="0" smtClean="0"/>
              <a:t>   Regagner le contrôle d’un ballon après avoir effectué un tir depuis le terrain,</a:t>
            </a:r>
          </a:p>
          <a:p>
            <a:pPr>
              <a:buFont typeface="Arial" pitchFamily="34" charset="0"/>
              <a:buChar char="•"/>
            </a:pPr>
            <a:r>
              <a:rPr lang="fr-BE" sz="900" dirty="0" smtClean="0"/>
              <a:t>   Effectuer une remise en jeu en zone avant après faute ou violation de l’équipe adverse si le chrono affichait 13 secondes ou moins,</a:t>
            </a:r>
          </a:p>
          <a:p>
            <a:pPr>
              <a:buFont typeface="Arial" pitchFamily="34" charset="0"/>
              <a:buChar char="•"/>
            </a:pPr>
            <a:r>
              <a:rPr lang="fr-BE" sz="900" dirty="0" smtClean="0"/>
              <a:t>   Effectuer une remise en jeu en zone avant après faute ou violation de l’équipe qui contrôlait le ballon,</a:t>
            </a:r>
          </a:p>
          <a:p>
            <a:pPr>
              <a:buFont typeface="Arial" pitchFamily="34" charset="0"/>
              <a:buChar char="•"/>
            </a:pPr>
            <a:r>
              <a:rPr lang="fr-BE" sz="900" dirty="0" smtClean="0"/>
              <a:t>   Effectuer la remise en jeu faisant de la pénalisation d’une FA ou d’une FD dès la ligne de remise en zone avant,</a:t>
            </a:r>
          </a:p>
          <a:p>
            <a:pPr>
              <a:buFont typeface="Arial" pitchFamily="34" charset="0"/>
              <a:buChar char="•"/>
            </a:pPr>
            <a:r>
              <a:rPr lang="fr-BE" sz="900" dirty="0" smtClean="0"/>
              <a:t>   Effectuer une remise en jeu en zone avant après l’option du coach dans les 2 dernières minutes si le chrono affichait entre 14 et 24 secondes.</a:t>
            </a:r>
          </a:p>
          <a:p>
            <a:pPr>
              <a:buFont typeface="Arial" pitchFamily="34" charset="0"/>
              <a:buChar char="•"/>
            </a:pPr>
            <a:endParaRPr lang="fr-BE" sz="900" b="1" dirty="0" smtClean="0"/>
          </a:p>
          <a:p>
            <a:r>
              <a:rPr lang="fr-BE" sz="900" b="1" dirty="0" smtClean="0"/>
              <a:t>Temps de tir ne change pas :</a:t>
            </a:r>
          </a:p>
          <a:p>
            <a:pPr>
              <a:buFont typeface="Arial" pitchFamily="34" charset="0"/>
              <a:buChar char="•"/>
            </a:pPr>
            <a:r>
              <a:rPr lang="fr-BE" sz="900" dirty="0" smtClean="0"/>
              <a:t>   Le jeu étant stoppé à cause d’une action liée à l’équipe qui contrôle le ballon,</a:t>
            </a:r>
          </a:p>
          <a:p>
            <a:pPr>
              <a:buFont typeface="Arial" pitchFamily="34" charset="0"/>
              <a:buChar char="•"/>
            </a:pPr>
            <a:r>
              <a:rPr lang="fr-BE" sz="900" dirty="0" smtClean="0"/>
              <a:t>   Le jeu étant stoppé à cause d’une action non liée à aucune des deux équipes à moins de désavantage pour les adversaires,</a:t>
            </a:r>
          </a:p>
          <a:p>
            <a:pPr>
              <a:buFont typeface="Arial" pitchFamily="34" charset="0"/>
              <a:buChar char="•"/>
            </a:pPr>
            <a:r>
              <a:rPr lang="fr-BE" sz="900" dirty="0" smtClean="0"/>
              <a:t>   Effectuer la remise en jeu après une sortie de balle par l’équipe adverse,</a:t>
            </a:r>
          </a:p>
          <a:p>
            <a:pPr>
              <a:buFont typeface="Arial" pitchFamily="34" charset="0"/>
              <a:buChar char="•"/>
            </a:pPr>
            <a:r>
              <a:rPr lang="fr-BE" sz="900" dirty="0" smtClean="0"/>
              <a:t>   Effectuer la remise en jeu en zone avant après l’option du coach dans les 2 dernières minutes si le chrono affichait entre 13 secondes ou moins,</a:t>
            </a:r>
          </a:p>
          <a:p>
            <a:pPr>
              <a:buFont typeface="Arial" pitchFamily="34" charset="0"/>
              <a:buChar char="•"/>
            </a:pPr>
            <a:r>
              <a:rPr lang="fr-BE" sz="900" dirty="0" smtClean="0"/>
              <a:t>   Si une faute technique sanctionne l’équipe contrôlant le ballon et que celle-ci effectue la rentrée après le lancer-franc.</a:t>
            </a:r>
          </a:p>
          <a:p>
            <a:pPr>
              <a:buFont typeface="Arial" pitchFamily="34" charset="0"/>
              <a:buChar char="•"/>
            </a:pPr>
            <a:endParaRPr lang="fr-BE" sz="900" b="1" dirty="0" smtClean="0"/>
          </a:p>
          <a:p>
            <a:pPr algn="ctr"/>
            <a:r>
              <a:rPr lang="fr-BE" sz="900" b="1" dirty="0" smtClean="0"/>
              <a:t>Faute technique - temps de tir lors de la remise en jeu</a:t>
            </a:r>
          </a:p>
        </p:txBody>
      </p:sp>
      <p:graphicFrame>
        <p:nvGraphicFramePr>
          <p:cNvPr id="7" name="Tableau 6"/>
          <p:cNvGraphicFramePr>
            <a:graphicFrameLocks noGrp="1"/>
          </p:cNvGraphicFramePr>
          <p:nvPr/>
        </p:nvGraphicFramePr>
        <p:xfrm>
          <a:off x="179512" y="3933056"/>
          <a:ext cx="8640960" cy="2047240"/>
        </p:xfrm>
        <a:graphic>
          <a:graphicData uri="http://schemas.openxmlformats.org/drawingml/2006/table">
            <a:tbl>
              <a:tblPr firstRow="1" bandRow="1">
                <a:tableStyleId>{5C22544A-7EE6-4342-B048-85BDC9FD1C3A}</a:tableStyleId>
              </a:tblPr>
              <a:tblGrid>
                <a:gridCol w="2880320"/>
                <a:gridCol w="2880320"/>
                <a:gridCol w="2880320"/>
              </a:tblGrid>
              <a:tr h="370840">
                <a:tc>
                  <a:txBody>
                    <a:bodyPr/>
                    <a:lstStyle/>
                    <a:p>
                      <a:r>
                        <a:rPr lang="fr-BE" dirty="0" smtClean="0"/>
                        <a:t>Faute technique</a:t>
                      </a:r>
                      <a:r>
                        <a:rPr lang="fr-BE" baseline="0" dirty="0" smtClean="0"/>
                        <a:t> de</a:t>
                      </a:r>
                      <a:endParaRPr lang="fr-BE" dirty="0"/>
                    </a:p>
                  </a:txBody>
                  <a:tcPr/>
                </a:tc>
                <a:tc>
                  <a:txBody>
                    <a:bodyPr/>
                    <a:lstStyle/>
                    <a:p>
                      <a:r>
                        <a:rPr lang="fr-BE" dirty="0" smtClean="0"/>
                        <a:t>Zone</a:t>
                      </a:r>
                      <a:r>
                        <a:rPr lang="fr-BE" baseline="0" dirty="0" smtClean="0"/>
                        <a:t> arrière</a:t>
                      </a:r>
                      <a:endParaRPr lang="fr-BE" dirty="0"/>
                    </a:p>
                  </a:txBody>
                  <a:tcPr/>
                </a:tc>
                <a:tc>
                  <a:txBody>
                    <a:bodyPr/>
                    <a:lstStyle/>
                    <a:p>
                      <a:r>
                        <a:rPr lang="fr-BE" dirty="0" smtClean="0"/>
                        <a:t>Zone avant</a:t>
                      </a:r>
                      <a:endParaRPr lang="fr-BE" dirty="0"/>
                    </a:p>
                  </a:txBody>
                  <a:tcPr/>
                </a:tc>
              </a:tr>
              <a:tr h="370840">
                <a:tc>
                  <a:txBody>
                    <a:bodyPr/>
                    <a:lstStyle/>
                    <a:p>
                      <a:r>
                        <a:rPr lang="fr-BE" sz="1400" dirty="0" smtClean="0"/>
                        <a:t>L’équipe avec contrôle de ballon</a:t>
                      </a:r>
                      <a:endParaRPr lang="fr-BE" sz="1400" dirty="0"/>
                    </a:p>
                  </a:txBody>
                  <a:tcPr/>
                </a:tc>
                <a:tc>
                  <a:txBody>
                    <a:bodyPr/>
                    <a:lstStyle/>
                    <a:p>
                      <a:pPr>
                        <a:buFont typeface="Arial" pitchFamily="34" charset="0"/>
                        <a:buChar char="•"/>
                      </a:pPr>
                      <a:r>
                        <a:rPr lang="fr-BE" sz="1400" dirty="0" smtClean="0"/>
                        <a:t>  Le décompte continue</a:t>
                      </a:r>
                    </a:p>
                    <a:p>
                      <a:pPr>
                        <a:buFont typeface="Arial" pitchFamily="34" charset="0"/>
                        <a:buChar char="•"/>
                      </a:pPr>
                      <a:r>
                        <a:rPr lang="fr-BE" sz="1400" dirty="0" smtClean="0"/>
                        <a:t>  Le décompte des 8 secondes continue aussi</a:t>
                      </a:r>
                      <a:endParaRPr lang="fr-BE" sz="1400" dirty="0"/>
                    </a:p>
                  </a:txBody>
                  <a:tcPr/>
                </a:tc>
                <a:tc>
                  <a:txBody>
                    <a:bodyPr/>
                    <a:lstStyle/>
                    <a:p>
                      <a:r>
                        <a:rPr lang="fr-BE" sz="1400" dirty="0" smtClean="0"/>
                        <a:t>Le décompte continue</a:t>
                      </a:r>
                      <a:endParaRPr lang="fr-BE" sz="1400" dirty="0"/>
                    </a:p>
                  </a:txBody>
                  <a:tcPr/>
                </a:tc>
              </a:tr>
              <a:tr h="370840">
                <a:tc>
                  <a:txBody>
                    <a:bodyPr/>
                    <a:lstStyle/>
                    <a:p>
                      <a:r>
                        <a:rPr lang="fr-BE" sz="1400" dirty="0" smtClean="0"/>
                        <a:t>L’équipe sans contrôle</a:t>
                      </a:r>
                      <a:r>
                        <a:rPr lang="fr-BE" sz="1400" baseline="0" dirty="0" smtClean="0"/>
                        <a:t> de ballon</a:t>
                      </a:r>
                      <a:endParaRPr lang="fr-BE" sz="1400" dirty="0"/>
                    </a:p>
                  </a:txBody>
                  <a:tcPr/>
                </a:tc>
                <a:tc>
                  <a:txBody>
                    <a:bodyPr/>
                    <a:lstStyle/>
                    <a:p>
                      <a:r>
                        <a:rPr lang="fr-BE" sz="1400" dirty="0" smtClean="0"/>
                        <a:t>24 secondes</a:t>
                      </a:r>
                      <a:endParaRPr lang="fr-BE" sz="1400" dirty="0"/>
                    </a:p>
                  </a:txBody>
                  <a:tcPr/>
                </a:tc>
                <a:tc>
                  <a:txBody>
                    <a:bodyPr/>
                    <a:lstStyle/>
                    <a:p>
                      <a:pPr>
                        <a:buFont typeface="Arial" pitchFamily="34" charset="0"/>
                        <a:buChar char="•"/>
                      </a:pPr>
                      <a:r>
                        <a:rPr lang="fr-BE" sz="1400" dirty="0" smtClean="0"/>
                        <a:t>  Le décompte continue si le chrono indiquait 14 secondes ou</a:t>
                      </a:r>
                      <a:r>
                        <a:rPr lang="fr-BE" sz="1400" baseline="0" dirty="0" smtClean="0"/>
                        <a:t> plus</a:t>
                      </a:r>
                    </a:p>
                    <a:p>
                      <a:pPr>
                        <a:buFont typeface="Arial" pitchFamily="34" charset="0"/>
                        <a:buChar char="•"/>
                      </a:pPr>
                      <a:r>
                        <a:rPr lang="fr-BE" sz="1400" baseline="0" dirty="0" smtClean="0"/>
                        <a:t>  14 secondes si le chrono indiquait 13 secondes ou moins</a:t>
                      </a:r>
                      <a:endParaRPr lang="fr-BE" sz="1400" dirty="0"/>
                    </a:p>
                  </a:txBody>
                  <a:tcPr/>
                </a:tc>
              </a:tr>
            </a:tbl>
          </a:graphicData>
        </a:graphic>
      </p:graphicFrame>
      <p:pic>
        <p:nvPicPr>
          <p:cNvPr id="8" name="Picture 1" descr="Logo_ABCW"/>
          <p:cNvPicPr>
            <a:picLocks noChangeAspect="1" noChangeArrowheads="1"/>
          </p:cNvPicPr>
          <p:nvPr/>
        </p:nvPicPr>
        <p:blipFill>
          <a:blip r:embed="rId3" cstate="print"/>
          <a:srcRect/>
          <a:stretch>
            <a:fillRect/>
          </a:stretch>
        </p:blipFill>
        <p:spPr bwMode="auto">
          <a:xfrm>
            <a:off x="179512" y="188640"/>
            <a:ext cx="2297173" cy="504056"/>
          </a:xfrm>
          <a:prstGeom prst="rect">
            <a:avLst/>
          </a:prstGeom>
          <a:noFill/>
          <a:ln w="9525" algn="in">
            <a:noFill/>
            <a:miter lim="800000"/>
            <a:headEnd/>
            <a:tailEnd/>
          </a:ln>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pPr>
              <a:defRPr/>
            </a:pPr>
            <a:fld id="{E407EDA9-4813-4E7B-95C9-841E2494FA0E}" type="datetime1">
              <a:rPr lang="fr-BE" smtClean="0"/>
              <a:pPr>
                <a:defRPr/>
              </a:pPr>
              <a:t>29/01/2020</a:t>
            </a:fld>
            <a:endParaRPr lang="fr-BE"/>
          </a:p>
        </p:txBody>
      </p:sp>
      <p:sp>
        <p:nvSpPr>
          <p:cNvPr id="5" name="Espace réservé du pied de page 4"/>
          <p:cNvSpPr>
            <a:spLocks noGrp="1"/>
          </p:cNvSpPr>
          <p:nvPr>
            <p:ph type="ftr" sz="quarter" idx="11"/>
          </p:nvPr>
        </p:nvSpPr>
        <p:spPr/>
        <p:txBody>
          <a:bodyPr/>
          <a:lstStyle/>
          <a:p>
            <a:pPr>
              <a:defRPr/>
            </a:pPr>
            <a:r>
              <a:rPr lang="fr-BE" smtClean="0"/>
              <a:t>https://www.abcwaremme.com</a:t>
            </a:r>
            <a:endParaRPr lang="fr-BE"/>
          </a:p>
        </p:txBody>
      </p:sp>
      <p:sp>
        <p:nvSpPr>
          <p:cNvPr id="6" name="Espace réservé du numéro de diapositive 5"/>
          <p:cNvSpPr>
            <a:spLocks noGrp="1"/>
          </p:cNvSpPr>
          <p:nvPr>
            <p:ph type="sldNum" sz="quarter" idx="12"/>
          </p:nvPr>
        </p:nvSpPr>
        <p:spPr/>
        <p:txBody>
          <a:bodyPr/>
          <a:lstStyle/>
          <a:p>
            <a:pPr>
              <a:defRPr/>
            </a:pPr>
            <a:fld id="{B427EA36-5640-42DF-88DA-4496B565860D}" type="slidenum">
              <a:rPr lang="fr-BE" smtClean="0"/>
              <a:pPr>
                <a:defRPr/>
              </a:pPr>
              <a:t>6</a:t>
            </a:fld>
            <a:endParaRPr lang="fr-BE"/>
          </a:p>
        </p:txBody>
      </p:sp>
      <p:pic>
        <p:nvPicPr>
          <p:cNvPr id="3074" name="Picture 2"/>
          <p:cNvPicPr>
            <a:picLocks noChangeAspect="1" noChangeArrowheads="1"/>
          </p:cNvPicPr>
          <p:nvPr/>
        </p:nvPicPr>
        <p:blipFill>
          <a:blip r:embed="rId2" cstate="print"/>
          <a:srcRect/>
          <a:stretch>
            <a:fillRect/>
          </a:stretch>
        </p:blipFill>
        <p:spPr bwMode="auto">
          <a:xfrm>
            <a:off x="251520" y="188640"/>
            <a:ext cx="8747957" cy="61926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pPr>
              <a:defRPr/>
            </a:pPr>
            <a:fld id="{E407EDA9-4813-4E7B-95C9-841E2494FA0E}" type="datetime1">
              <a:rPr lang="fr-BE" smtClean="0"/>
              <a:pPr>
                <a:defRPr/>
              </a:pPr>
              <a:t>29/01/2020</a:t>
            </a:fld>
            <a:endParaRPr lang="fr-BE"/>
          </a:p>
        </p:txBody>
      </p:sp>
      <p:sp>
        <p:nvSpPr>
          <p:cNvPr id="5" name="Espace réservé du pied de page 4"/>
          <p:cNvSpPr>
            <a:spLocks noGrp="1"/>
          </p:cNvSpPr>
          <p:nvPr>
            <p:ph type="ftr" sz="quarter" idx="11"/>
          </p:nvPr>
        </p:nvSpPr>
        <p:spPr/>
        <p:txBody>
          <a:bodyPr/>
          <a:lstStyle/>
          <a:p>
            <a:pPr>
              <a:defRPr/>
            </a:pPr>
            <a:r>
              <a:rPr lang="fr-BE" smtClean="0"/>
              <a:t>https://www.abcwaremme.com</a:t>
            </a:r>
            <a:endParaRPr lang="fr-BE"/>
          </a:p>
        </p:txBody>
      </p:sp>
      <p:sp>
        <p:nvSpPr>
          <p:cNvPr id="6" name="Espace réservé du numéro de diapositive 5"/>
          <p:cNvSpPr>
            <a:spLocks noGrp="1"/>
          </p:cNvSpPr>
          <p:nvPr>
            <p:ph type="sldNum" sz="quarter" idx="12"/>
          </p:nvPr>
        </p:nvSpPr>
        <p:spPr/>
        <p:txBody>
          <a:bodyPr/>
          <a:lstStyle/>
          <a:p>
            <a:pPr>
              <a:defRPr/>
            </a:pPr>
            <a:fld id="{B427EA36-5640-42DF-88DA-4496B565860D}" type="slidenum">
              <a:rPr lang="fr-BE" smtClean="0"/>
              <a:pPr>
                <a:defRPr/>
              </a:pPr>
              <a:t>7</a:t>
            </a:fld>
            <a:endParaRPr lang="fr-BE"/>
          </a:p>
        </p:txBody>
      </p:sp>
      <p:pic>
        <p:nvPicPr>
          <p:cNvPr id="1026" name="Picture 2"/>
          <p:cNvPicPr>
            <a:picLocks noChangeAspect="1" noChangeArrowheads="1"/>
          </p:cNvPicPr>
          <p:nvPr/>
        </p:nvPicPr>
        <p:blipFill>
          <a:blip r:embed="rId2" cstate="print"/>
          <a:srcRect/>
          <a:stretch>
            <a:fillRect/>
          </a:stretch>
        </p:blipFill>
        <p:spPr bwMode="auto">
          <a:xfrm>
            <a:off x="251520" y="116632"/>
            <a:ext cx="8630285" cy="617624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pPr>
              <a:defRPr/>
            </a:pPr>
            <a:fld id="{E407EDA9-4813-4E7B-95C9-841E2494FA0E}" type="datetime1">
              <a:rPr lang="fr-BE" smtClean="0"/>
              <a:pPr>
                <a:defRPr/>
              </a:pPr>
              <a:t>29/01/2020</a:t>
            </a:fld>
            <a:endParaRPr lang="fr-BE"/>
          </a:p>
        </p:txBody>
      </p:sp>
      <p:sp>
        <p:nvSpPr>
          <p:cNvPr id="5" name="Espace réservé du pied de page 4"/>
          <p:cNvSpPr>
            <a:spLocks noGrp="1"/>
          </p:cNvSpPr>
          <p:nvPr>
            <p:ph type="ftr" sz="quarter" idx="11"/>
          </p:nvPr>
        </p:nvSpPr>
        <p:spPr/>
        <p:txBody>
          <a:bodyPr/>
          <a:lstStyle/>
          <a:p>
            <a:pPr>
              <a:defRPr/>
            </a:pPr>
            <a:r>
              <a:rPr lang="fr-BE" smtClean="0"/>
              <a:t>https://www.abcwaremme.com</a:t>
            </a:r>
            <a:endParaRPr lang="fr-BE"/>
          </a:p>
        </p:txBody>
      </p:sp>
      <p:sp>
        <p:nvSpPr>
          <p:cNvPr id="6" name="Espace réservé du numéro de diapositive 5"/>
          <p:cNvSpPr>
            <a:spLocks noGrp="1"/>
          </p:cNvSpPr>
          <p:nvPr>
            <p:ph type="sldNum" sz="quarter" idx="12"/>
          </p:nvPr>
        </p:nvSpPr>
        <p:spPr/>
        <p:txBody>
          <a:bodyPr/>
          <a:lstStyle/>
          <a:p>
            <a:pPr>
              <a:defRPr/>
            </a:pPr>
            <a:fld id="{B427EA36-5640-42DF-88DA-4496B565860D}" type="slidenum">
              <a:rPr lang="fr-BE" smtClean="0"/>
              <a:pPr>
                <a:defRPr/>
              </a:pPr>
              <a:t>8</a:t>
            </a:fld>
            <a:endParaRPr lang="fr-BE"/>
          </a:p>
        </p:txBody>
      </p:sp>
      <p:pic>
        <p:nvPicPr>
          <p:cNvPr id="2050" name="Picture 2"/>
          <p:cNvPicPr>
            <a:picLocks noChangeAspect="1" noChangeArrowheads="1"/>
          </p:cNvPicPr>
          <p:nvPr/>
        </p:nvPicPr>
        <p:blipFill>
          <a:blip r:embed="rId2" cstate="print"/>
          <a:srcRect/>
          <a:stretch>
            <a:fillRect/>
          </a:stretch>
        </p:blipFill>
        <p:spPr bwMode="auto">
          <a:xfrm>
            <a:off x="251520" y="116632"/>
            <a:ext cx="8716119" cy="630689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pPr>
              <a:defRPr/>
            </a:pPr>
            <a:fld id="{E407EDA9-4813-4E7B-95C9-841E2494FA0E}" type="datetime1">
              <a:rPr lang="fr-BE" smtClean="0"/>
              <a:pPr>
                <a:defRPr/>
              </a:pPr>
              <a:t>29/01/2020</a:t>
            </a:fld>
            <a:endParaRPr lang="fr-BE"/>
          </a:p>
        </p:txBody>
      </p:sp>
      <p:sp>
        <p:nvSpPr>
          <p:cNvPr id="5" name="Espace réservé du pied de page 4"/>
          <p:cNvSpPr>
            <a:spLocks noGrp="1"/>
          </p:cNvSpPr>
          <p:nvPr>
            <p:ph type="ftr" sz="quarter" idx="11"/>
          </p:nvPr>
        </p:nvSpPr>
        <p:spPr/>
        <p:txBody>
          <a:bodyPr/>
          <a:lstStyle/>
          <a:p>
            <a:pPr>
              <a:defRPr/>
            </a:pPr>
            <a:r>
              <a:rPr lang="fr-BE" smtClean="0"/>
              <a:t>https://www.abcwaremme.com</a:t>
            </a:r>
            <a:endParaRPr lang="fr-BE"/>
          </a:p>
        </p:txBody>
      </p:sp>
      <p:sp>
        <p:nvSpPr>
          <p:cNvPr id="6" name="Espace réservé du numéro de diapositive 5"/>
          <p:cNvSpPr>
            <a:spLocks noGrp="1"/>
          </p:cNvSpPr>
          <p:nvPr>
            <p:ph type="sldNum" sz="quarter" idx="12"/>
          </p:nvPr>
        </p:nvSpPr>
        <p:spPr/>
        <p:txBody>
          <a:bodyPr/>
          <a:lstStyle/>
          <a:p>
            <a:pPr>
              <a:defRPr/>
            </a:pPr>
            <a:fld id="{B427EA36-5640-42DF-88DA-4496B565860D}" type="slidenum">
              <a:rPr lang="fr-BE" smtClean="0"/>
              <a:pPr>
                <a:defRPr/>
              </a:pPr>
              <a:t>9</a:t>
            </a:fld>
            <a:endParaRPr lang="fr-BE"/>
          </a:p>
        </p:txBody>
      </p:sp>
      <p:pic>
        <p:nvPicPr>
          <p:cNvPr id="4098" name="Picture 2"/>
          <p:cNvPicPr>
            <a:picLocks noChangeAspect="1" noChangeArrowheads="1"/>
          </p:cNvPicPr>
          <p:nvPr/>
        </p:nvPicPr>
        <p:blipFill>
          <a:blip r:embed="rId2" cstate="print"/>
          <a:srcRect/>
          <a:stretch>
            <a:fillRect/>
          </a:stretch>
        </p:blipFill>
        <p:spPr bwMode="auto">
          <a:xfrm>
            <a:off x="539552" y="116632"/>
            <a:ext cx="8064895" cy="6194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quarter" idx="10"/>
          </p:nvPr>
        </p:nvSpPr>
        <p:spPr/>
        <p:txBody>
          <a:bodyPr/>
          <a:lstStyle/>
          <a:p>
            <a:pPr>
              <a:defRPr/>
            </a:pPr>
            <a:fld id="{38835A93-3292-4E8B-A8C9-E24CED87C189}" type="datetime1">
              <a:rPr lang="fr-BE" smtClean="0"/>
              <a:pPr>
                <a:defRPr/>
              </a:pPr>
              <a:t>29/01/2020</a:t>
            </a:fld>
            <a:endParaRPr lang="fr-BE"/>
          </a:p>
        </p:txBody>
      </p:sp>
      <p:sp>
        <p:nvSpPr>
          <p:cNvPr id="5" name="Espace réservé du numéro de diapositive 4"/>
          <p:cNvSpPr>
            <a:spLocks noGrp="1"/>
          </p:cNvSpPr>
          <p:nvPr>
            <p:ph type="sldNum" sz="quarter" idx="12"/>
          </p:nvPr>
        </p:nvSpPr>
        <p:spPr/>
        <p:txBody>
          <a:bodyPr/>
          <a:lstStyle/>
          <a:p>
            <a:pPr>
              <a:defRPr/>
            </a:pPr>
            <a:fld id="{F0D933B9-DBC5-480C-B1DC-C332C15047DD}" type="slidenum">
              <a:rPr lang="fr-BE"/>
              <a:pPr>
                <a:defRPr/>
              </a:pPr>
              <a:t>10</a:t>
            </a:fld>
            <a:endParaRPr lang="fr-BE"/>
          </a:p>
        </p:txBody>
      </p:sp>
      <p:sp>
        <p:nvSpPr>
          <p:cNvPr id="6" name="Espace réservé du pied de page 5"/>
          <p:cNvSpPr>
            <a:spLocks noGrp="1"/>
          </p:cNvSpPr>
          <p:nvPr>
            <p:ph type="ftr" sz="quarter" idx="11"/>
          </p:nvPr>
        </p:nvSpPr>
        <p:spPr/>
        <p:txBody>
          <a:bodyPr/>
          <a:lstStyle/>
          <a:p>
            <a:pPr>
              <a:defRPr/>
            </a:pPr>
            <a:r>
              <a:rPr lang="fr-BE" smtClean="0"/>
              <a:t>https://www.abcwaremme.com</a:t>
            </a:r>
            <a:endParaRPr lang="fr-BE"/>
          </a:p>
        </p:txBody>
      </p:sp>
      <p:sp>
        <p:nvSpPr>
          <p:cNvPr id="9" name="ZoneTexte 9"/>
          <p:cNvSpPr txBox="1">
            <a:spLocks noChangeArrowheads="1"/>
          </p:cNvSpPr>
          <p:nvPr/>
        </p:nvSpPr>
        <p:spPr bwMode="auto">
          <a:xfrm>
            <a:off x="107504" y="116632"/>
            <a:ext cx="8712646" cy="4431983"/>
          </a:xfrm>
          <a:prstGeom prst="rect">
            <a:avLst/>
          </a:prstGeom>
          <a:noFill/>
          <a:ln w="9525">
            <a:noFill/>
            <a:miter lim="800000"/>
            <a:headEnd/>
            <a:tailEnd/>
          </a:ln>
        </p:spPr>
        <p:txBody>
          <a:bodyPr wrap="square">
            <a:spAutoFit/>
          </a:bodyPr>
          <a:lstStyle/>
          <a:p>
            <a:r>
              <a:rPr lang="fr-BE" sz="1200" b="1" dirty="0" smtClean="0"/>
              <a:t>			</a:t>
            </a:r>
            <a:r>
              <a:rPr lang="fr-BE" sz="900" b="1" dirty="0" smtClean="0"/>
              <a:t>3 secondes – 5 secondes – 8 secondes</a:t>
            </a:r>
          </a:p>
          <a:p>
            <a:r>
              <a:rPr lang="fr-BE" sz="900" b="1" dirty="0" smtClean="0"/>
              <a:t>	</a:t>
            </a:r>
          </a:p>
          <a:p>
            <a:endParaRPr lang="fr-BE" sz="900" b="1" dirty="0" smtClean="0"/>
          </a:p>
          <a:p>
            <a:endParaRPr lang="fr-BE" sz="900" b="1" dirty="0" smtClean="0"/>
          </a:p>
          <a:p>
            <a:r>
              <a:rPr lang="fr-BE" sz="900" b="1" dirty="0" smtClean="0"/>
              <a:t>3 secondes – règles : </a:t>
            </a:r>
          </a:p>
          <a:p>
            <a:r>
              <a:rPr lang="fr-BE" sz="900" dirty="0" smtClean="0"/>
              <a:t>1.1 Un joueur ne peut pas rester plus de 3 secondes consécutives dans la zone restrictive adverse alors que son équipe a le contrôle d’un ballon vivant dans sa zone avant et que le chronomètre de jeu est en marche. </a:t>
            </a:r>
          </a:p>
          <a:p>
            <a:r>
              <a:rPr lang="fr-BE" sz="900" dirty="0" smtClean="0"/>
              <a:t>1.2 Une tolérance doit être accordée au joueur qui : </a:t>
            </a:r>
          </a:p>
          <a:p>
            <a:r>
              <a:rPr lang="fr-BE" sz="900" dirty="0" smtClean="0"/>
              <a:t>• Tente de quitter la zone restrictive, </a:t>
            </a:r>
          </a:p>
          <a:p>
            <a:r>
              <a:rPr lang="fr-BE" sz="900" dirty="0" smtClean="0"/>
              <a:t>• Est dans la zone restrictive lorsque lui ou son coéquipier est dans l’action de tir et que le ballon est en train ou vient de quitter la ou les main(s) du joueur lors d’un tir au panier, </a:t>
            </a:r>
          </a:p>
          <a:p>
            <a:r>
              <a:rPr lang="fr-BE" sz="900" dirty="0" smtClean="0"/>
              <a:t>• Dribble dans la zone restrictive pour tirer au panier après y être resté moins de 3 secondes. </a:t>
            </a:r>
          </a:p>
          <a:p>
            <a:r>
              <a:rPr lang="fr-BE" sz="900" dirty="0" smtClean="0"/>
              <a:t>1.3 Pour être considéré en dehors de la zone restrictive, le joueur doit avoir les deux pieds au sol hors de la zone restrictive.</a:t>
            </a:r>
            <a:endParaRPr lang="fr-BE" sz="900" b="1" dirty="0" smtClean="0"/>
          </a:p>
          <a:p>
            <a:r>
              <a:rPr lang="fr-BE" sz="900" b="1" dirty="0" smtClean="0"/>
              <a:t>5 secondes - règles : </a:t>
            </a:r>
          </a:p>
          <a:p>
            <a:r>
              <a:rPr lang="fr-BE" sz="900" dirty="0" smtClean="0"/>
              <a:t>17.3.1  Le joueur effectuant la remise en jeu ne doit pas : </a:t>
            </a:r>
          </a:p>
          <a:p>
            <a:r>
              <a:rPr lang="fr-BE" sz="900" dirty="0" smtClean="0"/>
              <a:t>• Mettre plus de 5 secondes avant de lâcher le ballon,</a:t>
            </a:r>
          </a:p>
          <a:p>
            <a:r>
              <a:rPr lang="fr-BE" sz="900" dirty="0" smtClean="0"/>
              <a:t>27.2     Un joueur étroitement marqué doit passer, tirer ou dribbler le ballon dans un délai de 5 secondes.</a:t>
            </a:r>
          </a:p>
          <a:p>
            <a:r>
              <a:rPr lang="fr-BE" sz="900" dirty="0" smtClean="0"/>
              <a:t>43.2.3  Le tireur de lancer franc : </a:t>
            </a:r>
          </a:p>
          <a:p>
            <a:r>
              <a:rPr lang="fr-BE" sz="900" dirty="0" smtClean="0"/>
              <a:t>•  Doit lâcher le ballon dans les cinq (5) secondes à partir du moment où l’arbitre l’a mis à sa disposition,</a:t>
            </a:r>
            <a:endParaRPr lang="fr-BE" sz="900" b="1" dirty="0" smtClean="0"/>
          </a:p>
          <a:p>
            <a:r>
              <a:rPr lang="fr-BE" sz="900" b="1" dirty="0" smtClean="0"/>
              <a:t>8 secondes - règles :</a:t>
            </a:r>
          </a:p>
          <a:p>
            <a:r>
              <a:rPr lang="fr-BE" sz="900" dirty="0" smtClean="0"/>
              <a:t>28.1.1 Chaque fois : </a:t>
            </a:r>
          </a:p>
          <a:p>
            <a:r>
              <a:rPr lang="fr-BE" sz="900" dirty="0" smtClean="0"/>
              <a:t>• Qu’un joueur situé dans sa zone arrière gagne le contrôle d’un ballon vivant, </a:t>
            </a:r>
          </a:p>
          <a:p>
            <a:r>
              <a:rPr lang="fr-BE" sz="900" dirty="0" smtClean="0"/>
              <a:t>• Que lors d’une remise en jeu, le ballon touche ou est légalement touché par n’importe quel joueur dans la zone arrière et que l’équipe du joueur qui effectue la remise en jeu conserve le contrôle du ballon dans sa zone arrière, </a:t>
            </a:r>
            <a:r>
              <a:rPr lang="fr-BE" sz="900" u="sng" dirty="0" smtClean="0"/>
              <a:t>cette équipe doit amener le ballon dans sa zone avant dans le délai de 8 secondes</a:t>
            </a:r>
            <a:r>
              <a:rPr lang="fr-BE" sz="900" dirty="0" smtClean="0"/>
              <a:t>. </a:t>
            </a:r>
          </a:p>
          <a:p>
            <a:r>
              <a:rPr lang="fr-BE" sz="900" dirty="0" smtClean="0"/>
              <a:t>28.1.3 La même période de 8 secondes continuera à partir du temps qui restait lorsque la même équipe qui contrôlait auparavant le ballon doit le remettre en jeu dans sa zone arrière en raison de : </a:t>
            </a:r>
          </a:p>
          <a:p>
            <a:r>
              <a:rPr lang="fr-BE" sz="900" dirty="0" smtClean="0"/>
              <a:t>• Un ballon sorti des limites du terrain, </a:t>
            </a:r>
          </a:p>
          <a:p>
            <a:r>
              <a:rPr lang="fr-BE" sz="900" dirty="0" smtClean="0"/>
              <a:t>• Un joueur blessé de la même équipe, </a:t>
            </a:r>
          </a:p>
          <a:p>
            <a:r>
              <a:rPr lang="fr-BE" sz="900" dirty="0" smtClean="0"/>
              <a:t>• Une situation d’entre-deux, </a:t>
            </a:r>
          </a:p>
          <a:p>
            <a:r>
              <a:rPr lang="fr-BE" sz="900" dirty="0" smtClean="0"/>
              <a:t>• Une double faute, </a:t>
            </a:r>
          </a:p>
          <a:p>
            <a:r>
              <a:rPr lang="fr-BE" sz="900" dirty="0" smtClean="0"/>
              <a:t>• L’annulation de sanctions identiques contre les deux équipes.</a:t>
            </a:r>
            <a:endParaRPr lang="fr-BE" sz="900" b="1" dirty="0" smtClean="0"/>
          </a:p>
        </p:txBody>
      </p:sp>
      <p:sp>
        <p:nvSpPr>
          <p:cNvPr id="8" name="Rectangle 7"/>
          <p:cNvSpPr/>
          <p:nvPr/>
        </p:nvSpPr>
        <p:spPr>
          <a:xfrm>
            <a:off x="251520" y="4725144"/>
            <a:ext cx="8496944" cy="1846659"/>
          </a:xfrm>
          <a:prstGeom prst="rect">
            <a:avLst/>
          </a:prstGeom>
        </p:spPr>
        <p:txBody>
          <a:bodyPr wrap="square">
            <a:spAutoFit/>
          </a:bodyPr>
          <a:lstStyle/>
          <a:p>
            <a:pPr algn="ctr"/>
            <a:r>
              <a:rPr lang="fr-BE" sz="1200" dirty="0" smtClean="0"/>
              <a:t>3 secondes                    	          5 secondes                           8 secondes</a:t>
            </a:r>
          </a:p>
          <a:p>
            <a:pPr algn="ctr"/>
            <a:endParaRPr lang="fr-BE" sz="1200" dirty="0" smtClean="0"/>
          </a:p>
          <a:p>
            <a:pPr algn="ctr"/>
            <a:endParaRPr lang="fr-BE" sz="1200" dirty="0" smtClean="0"/>
          </a:p>
          <a:p>
            <a:pPr algn="ctr"/>
            <a:endParaRPr lang="fr-BE" sz="1200" dirty="0" smtClean="0"/>
          </a:p>
          <a:p>
            <a:pPr algn="ctr"/>
            <a:endParaRPr lang="fr-BE" sz="1200" dirty="0" smtClean="0"/>
          </a:p>
          <a:p>
            <a:pPr algn="ctr"/>
            <a:endParaRPr lang="fr-BE" sz="1200" dirty="0" smtClean="0"/>
          </a:p>
          <a:p>
            <a:pPr algn="ctr"/>
            <a:endParaRPr lang="fr-BE" sz="1200" dirty="0" smtClean="0"/>
          </a:p>
          <a:p>
            <a:pPr algn="ctr"/>
            <a:endParaRPr lang="fr-BE" sz="1200" dirty="0" smtClean="0"/>
          </a:p>
          <a:p>
            <a:pPr algn="ctr"/>
            <a:r>
              <a:rPr lang="fr-BE" sz="1200" dirty="0" smtClean="0"/>
              <a:t>Bras tendu montrant trois doigts 	    Montrer 5 doigts 	     Montrer 8 doigts </a:t>
            </a:r>
            <a:r>
              <a:rPr lang="fr-BE" dirty="0" smtClean="0"/>
              <a:t>	</a:t>
            </a:r>
          </a:p>
        </p:txBody>
      </p:sp>
      <p:pic>
        <p:nvPicPr>
          <p:cNvPr id="1026" name="Picture 2"/>
          <p:cNvPicPr>
            <a:picLocks noChangeAspect="1" noChangeArrowheads="1"/>
          </p:cNvPicPr>
          <p:nvPr/>
        </p:nvPicPr>
        <p:blipFill>
          <a:blip r:embed="rId3" cstate="print"/>
          <a:srcRect/>
          <a:stretch>
            <a:fillRect/>
          </a:stretch>
        </p:blipFill>
        <p:spPr bwMode="auto">
          <a:xfrm>
            <a:off x="1619672" y="5085184"/>
            <a:ext cx="1646772" cy="1134443"/>
          </a:xfrm>
          <a:prstGeom prst="rect">
            <a:avLst/>
          </a:prstGeom>
          <a:noFill/>
          <a:ln w="9525">
            <a:noFill/>
            <a:miter lim="800000"/>
            <a:headEnd/>
            <a:tailEnd/>
          </a:ln>
        </p:spPr>
      </p:pic>
      <p:pic>
        <p:nvPicPr>
          <p:cNvPr id="1027" name="Picture 3"/>
          <p:cNvPicPr>
            <a:picLocks noChangeAspect="1" noChangeArrowheads="1"/>
          </p:cNvPicPr>
          <p:nvPr/>
        </p:nvPicPr>
        <p:blipFill>
          <a:blip r:embed="rId4" cstate="print"/>
          <a:srcRect/>
          <a:stretch>
            <a:fillRect/>
          </a:stretch>
        </p:blipFill>
        <p:spPr bwMode="auto">
          <a:xfrm>
            <a:off x="4283968" y="5085184"/>
            <a:ext cx="815816" cy="1165811"/>
          </a:xfrm>
          <a:prstGeom prst="rect">
            <a:avLst/>
          </a:prstGeom>
          <a:noFill/>
          <a:ln w="9525">
            <a:noFill/>
            <a:miter lim="800000"/>
            <a:headEnd/>
            <a:tailEnd/>
          </a:ln>
        </p:spPr>
      </p:pic>
      <p:pic>
        <p:nvPicPr>
          <p:cNvPr id="1028" name="Picture 4"/>
          <p:cNvPicPr>
            <a:picLocks noChangeAspect="1" noChangeArrowheads="1"/>
          </p:cNvPicPr>
          <p:nvPr/>
        </p:nvPicPr>
        <p:blipFill>
          <a:blip r:embed="rId5" cstate="print"/>
          <a:srcRect/>
          <a:stretch>
            <a:fillRect/>
          </a:stretch>
        </p:blipFill>
        <p:spPr bwMode="auto">
          <a:xfrm>
            <a:off x="6228184" y="5085184"/>
            <a:ext cx="806240" cy="1152127"/>
          </a:xfrm>
          <a:prstGeom prst="rect">
            <a:avLst/>
          </a:prstGeom>
          <a:noFill/>
          <a:ln w="9525">
            <a:noFill/>
            <a:miter lim="800000"/>
            <a:headEnd/>
            <a:tailEnd/>
          </a:ln>
        </p:spPr>
      </p:pic>
      <p:pic>
        <p:nvPicPr>
          <p:cNvPr id="11" name="Picture 1" descr="Logo_ABCW"/>
          <p:cNvPicPr>
            <a:picLocks noChangeAspect="1" noChangeArrowheads="1"/>
          </p:cNvPicPr>
          <p:nvPr/>
        </p:nvPicPr>
        <p:blipFill>
          <a:blip r:embed="rId6" cstate="print"/>
          <a:srcRect/>
          <a:stretch>
            <a:fillRect/>
          </a:stretch>
        </p:blipFill>
        <p:spPr bwMode="auto">
          <a:xfrm>
            <a:off x="179512" y="116632"/>
            <a:ext cx="2297173" cy="504056"/>
          </a:xfrm>
          <a:prstGeom prst="rect">
            <a:avLst/>
          </a:prstGeom>
          <a:noFill/>
          <a:ln w="9525" algn="in">
            <a:noFill/>
            <a:miter lim="800000"/>
            <a:headEnd/>
            <a:tailEnd/>
          </a:ln>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quarter" idx="10"/>
          </p:nvPr>
        </p:nvSpPr>
        <p:spPr/>
        <p:txBody>
          <a:bodyPr/>
          <a:lstStyle/>
          <a:p>
            <a:pPr>
              <a:defRPr/>
            </a:pPr>
            <a:fld id="{9D1DBDAF-B494-4281-99AF-010439FFC79C}" type="datetime1">
              <a:rPr lang="fr-BE" smtClean="0"/>
              <a:pPr>
                <a:defRPr/>
              </a:pPr>
              <a:t>29/01/2020</a:t>
            </a:fld>
            <a:endParaRPr lang="fr-BE"/>
          </a:p>
        </p:txBody>
      </p:sp>
      <p:sp>
        <p:nvSpPr>
          <p:cNvPr id="5" name="Espace réservé du numéro de diapositive 4"/>
          <p:cNvSpPr>
            <a:spLocks noGrp="1"/>
          </p:cNvSpPr>
          <p:nvPr>
            <p:ph type="sldNum" sz="quarter" idx="12"/>
          </p:nvPr>
        </p:nvSpPr>
        <p:spPr/>
        <p:txBody>
          <a:bodyPr/>
          <a:lstStyle/>
          <a:p>
            <a:pPr>
              <a:defRPr/>
            </a:pPr>
            <a:fld id="{98C1DD98-AFC6-49CC-ADCC-EDA52DCB384C}" type="slidenum">
              <a:rPr lang="fr-BE"/>
              <a:pPr>
                <a:defRPr/>
              </a:pPr>
              <a:t>11</a:t>
            </a:fld>
            <a:endParaRPr lang="fr-BE"/>
          </a:p>
        </p:txBody>
      </p:sp>
      <p:sp>
        <p:nvSpPr>
          <p:cNvPr id="6" name="Espace réservé du pied de page 5"/>
          <p:cNvSpPr>
            <a:spLocks noGrp="1"/>
          </p:cNvSpPr>
          <p:nvPr>
            <p:ph type="ftr" sz="quarter" idx="11"/>
          </p:nvPr>
        </p:nvSpPr>
        <p:spPr/>
        <p:txBody>
          <a:bodyPr/>
          <a:lstStyle/>
          <a:p>
            <a:pPr>
              <a:defRPr/>
            </a:pPr>
            <a:r>
              <a:rPr lang="fr-BE" smtClean="0"/>
              <a:t>https://www.abcwaremme.com</a:t>
            </a:r>
            <a:endParaRPr lang="fr-BE"/>
          </a:p>
        </p:txBody>
      </p:sp>
      <p:sp>
        <p:nvSpPr>
          <p:cNvPr id="12294" name="ZoneTexte 8"/>
          <p:cNvSpPr txBox="1">
            <a:spLocks noChangeArrowheads="1"/>
          </p:cNvSpPr>
          <p:nvPr/>
        </p:nvSpPr>
        <p:spPr bwMode="auto">
          <a:xfrm>
            <a:off x="3059832" y="115888"/>
            <a:ext cx="5760640" cy="400110"/>
          </a:xfrm>
          <a:prstGeom prst="rect">
            <a:avLst/>
          </a:prstGeom>
          <a:noFill/>
          <a:ln w="9525">
            <a:noFill/>
            <a:miter lim="800000"/>
            <a:headEnd/>
            <a:tailEnd/>
          </a:ln>
        </p:spPr>
        <p:txBody>
          <a:bodyPr wrap="square">
            <a:spAutoFit/>
          </a:bodyPr>
          <a:lstStyle/>
          <a:p>
            <a:r>
              <a:rPr lang="fr-BE" sz="2000" b="1" u="sng" dirty="0">
                <a:solidFill>
                  <a:srgbClr val="FF0000"/>
                </a:solidFill>
              </a:rPr>
              <a:t>Différences Moins de 12 ans – Plus de 12 ans</a:t>
            </a:r>
          </a:p>
        </p:txBody>
      </p:sp>
      <p:graphicFrame>
        <p:nvGraphicFramePr>
          <p:cNvPr id="26" name="Tableau 25"/>
          <p:cNvGraphicFramePr>
            <a:graphicFrameLocks noGrp="1"/>
          </p:cNvGraphicFramePr>
          <p:nvPr/>
        </p:nvGraphicFramePr>
        <p:xfrm>
          <a:off x="250825" y="665163"/>
          <a:ext cx="8640959" cy="5249310"/>
        </p:xfrm>
        <a:graphic>
          <a:graphicData uri="http://schemas.openxmlformats.org/drawingml/2006/table">
            <a:tbl>
              <a:tblPr/>
              <a:tblGrid>
                <a:gridCol w="1944911"/>
                <a:gridCol w="1440160"/>
                <a:gridCol w="360040"/>
                <a:gridCol w="1584176"/>
                <a:gridCol w="1656184"/>
                <a:gridCol w="1655488"/>
              </a:tblGrid>
              <a:tr h="770956">
                <a:tc>
                  <a:txBody>
                    <a:bodyPr/>
                    <a:lstStyle/>
                    <a:p>
                      <a:pPr algn="l"/>
                      <a:r>
                        <a:rPr lang="fr-BE" sz="2000" dirty="0" smtClean="0"/>
                        <a:t>Catégories</a:t>
                      </a:r>
                      <a:endParaRPr lang="fr-BE" sz="2000" dirty="0"/>
                    </a:p>
                  </a:txBody>
                  <a:tcPr marL="21897" marR="21897" marT="21897" marB="21897" anchor="ctr">
                    <a:lnL>
                      <a:noFill/>
                    </a:lnL>
                    <a:lnR>
                      <a:noFill/>
                    </a:lnR>
                    <a:lnT>
                      <a:noFill/>
                    </a:lnT>
                    <a:lnB>
                      <a:noFill/>
                    </a:lnB>
                  </a:tcPr>
                </a:tc>
                <a:tc>
                  <a:txBody>
                    <a:bodyPr/>
                    <a:lstStyle/>
                    <a:p>
                      <a:pPr algn="ctr"/>
                      <a:r>
                        <a:rPr lang="fr-BE" sz="2000" dirty="0" smtClean="0"/>
                        <a:t>Âges</a:t>
                      </a:r>
                      <a:endParaRPr lang="fr-BE" sz="2000" dirty="0"/>
                    </a:p>
                  </a:txBody>
                  <a:tcPr marL="21897" marR="21897" marT="21897" marB="21897" anchor="ctr">
                    <a:lnL>
                      <a:noFill/>
                    </a:lnL>
                    <a:lnR>
                      <a:noFill/>
                    </a:lnR>
                    <a:lnT>
                      <a:noFill/>
                    </a:lnT>
                    <a:lnB>
                      <a:noFill/>
                    </a:lnB>
                  </a:tcPr>
                </a:tc>
                <a:tc>
                  <a:txBody>
                    <a:bodyPr/>
                    <a:lstStyle/>
                    <a:p>
                      <a:pPr algn="ctr"/>
                      <a:endParaRPr lang="fr-BE" sz="2000" dirty="0"/>
                    </a:p>
                  </a:txBody>
                  <a:tcPr marL="21897" marR="21897" marT="21897" marB="21897" anchor="ctr">
                    <a:lnL>
                      <a:noFill/>
                    </a:lnL>
                    <a:lnR>
                      <a:noFill/>
                    </a:lnR>
                    <a:lnT>
                      <a:noFill/>
                    </a:lnT>
                    <a:lnB>
                      <a:noFill/>
                    </a:lnB>
                  </a:tcPr>
                </a:tc>
                <a:tc>
                  <a:txBody>
                    <a:bodyPr/>
                    <a:lstStyle/>
                    <a:p>
                      <a:pPr algn="ctr"/>
                      <a:r>
                        <a:rPr lang="fr-BE" sz="2000" dirty="0"/>
                        <a:t>Temps de jeu</a:t>
                      </a:r>
                    </a:p>
                  </a:txBody>
                  <a:tcPr marL="21897" marR="21897" marT="21897" marB="21897" anchor="ctr">
                    <a:lnL>
                      <a:noFill/>
                    </a:lnL>
                    <a:lnR>
                      <a:noFill/>
                    </a:lnR>
                    <a:lnT>
                      <a:noFill/>
                    </a:lnT>
                    <a:lnB>
                      <a:noFill/>
                    </a:lnB>
                  </a:tcPr>
                </a:tc>
                <a:tc>
                  <a:txBody>
                    <a:bodyPr/>
                    <a:lstStyle/>
                    <a:p>
                      <a:pPr algn="ctr"/>
                      <a:r>
                        <a:rPr lang="fr-BE" sz="2000" dirty="0"/>
                        <a:t>Repos</a:t>
                      </a:r>
                    </a:p>
                  </a:txBody>
                  <a:tcPr marL="21897" marR="21897" marT="21897" marB="21897" anchor="ctr">
                    <a:lnL>
                      <a:noFill/>
                    </a:lnL>
                    <a:lnR>
                      <a:noFill/>
                    </a:lnR>
                    <a:lnT>
                      <a:noFill/>
                    </a:lnT>
                    <a:lnB>
                      <a:noFill/>
                    </a:lnB>
                  </a:tcPr>
                </a:tc>
                <a:tc>
                  <a:txBody>
                    <a:bodyPr/>
                    <a:lstStyle/>
                    <a:p>
                      <a:pPr algn="ctr"/>
                      <a:r>
                        <a:rPr lang="fr-BE" sz="2000" dirty="0"/>
                        <a:t>Durée </a:t>
                      </a:r>
                      <a:r>
                        <a:rPr lang="fr-BE" sz="2000" dirty="0" smtClean="0"/>
                        <a:t>estimée</a:t>
                      </a:r>
                    </a:p>
                    <a:p>
                      <a:pPr algn="ctr"/>
                      <a:r>
                        <a:rPr lang="fr-BE" sz="2000" dirty="0" smtClean="0"/>
                        <a:t>de </a:t>
                      </a:r>
                      <a:r>
                        <a:rPr lang="fr-BE" sz="2000" dirty="0"/>
                        <a:t>la rencontre</a:t>
                      </a:r>
                    </a:p>
                  </a:txBody>
                  <a:tcPr marL="21897" marR="21897" marT="21897" marB="21897" anchor="ctr">
                    <a:lnL>
                      <a:noFill/>
                    </a:lnL>
                    <a:lnR>
                      <a:noFill/>
                    </a:lnR>
                    <a:lnT>
                      <a:noFill/>
                    </a:lnT>
                    <a:lnB>
                      <a:noFill/>
                    </a:lnB>
                  </a:tcPr>
                </a:tc>
              </a:tr>
              <a:tr h="439017">
                <a:tc>
                  <a:txBody>
                    <a:bodyPr/>
                    <a:lstStyle/>
                    <a:p>
                      <a:r>
                        <a:rPr lang="fr-BE" sz="2000" dirty="0" smtClean="0"/>
                        <a:t>SENIORS</a:t>
                      </a:r>
                      <a:endParaRPr lang="fr-BE" sz="2000" dirty="0"/>
                    </a:p>
                  </a:txBody>
                  <a:tcPr marL="21897" marR="21897" marT="21897" marB="21897" anchor="ctr">
                    <a:lnL>
                      <a:noFill/>
                    </a:lnL>
                    <a:lnR>
                      <a:noFill/>
                    </a:lnR>
                    <a:lnT>
                      <a:noFill/>
                    </a:lnT>
                    <a:lnB>
                      <a:noFill/>
                    </a:lnB>
                  </a:tcPr>
                </a:tc>
                <a:tc>
                  <a:txBody>
                    <a:bodyPr/>
                    <a:lstStyle/>
                    <a:p>
                      <a:pPr algn="ctr"/>
                      <a:endParaRPr lang="fr-BE" sz="2000" dirty="0"/>
                    </a:p>
                  </a:txBody>
                  <a:tcPr marL="21897" marR="21897" marT="21897" marB="21897" anchor="ctr">
                    <a:lnL>
                      <a:noFill/>
                    </a:lnL>
                    <a:lnR>
                      <a:noFill/>
                    </a:lnR>
                    <a:lnT>
                      <a:noFill/>
                    </a:lnT>
                    <a:lnB>
                      <a:noFill/>
                    </a:lnB>
                  </a:tcPr>
                </a:tc>
                <a:tc>
                  <a:txBody>
                    <a:bodyPr/>
                    <a:lstStyle/>
                    <a:p>
                      <a:endParaRPr lang="fr-BE" sz="2000" dirty="0"/>
                    </a:p>
                  </a:txBody>
                  <a:tcPr marL="21897" marR="21897" marT="21897" marB="21897" anchor="ctr">
                    <a:lnL>
                      <a:noFill/>
                    </a:lnL>
                    <a:lnR>
                      <a:noFill/>
                    </a:lnR>
                    <a:lnT>
                      <a:noFill/>
                    </a:lnT>
                    <a:lnB>
                      <a:noFill/>
                    </a:lnB>
                  </a:tcPr>
                </a:tc>
                <a:tc>
                  <a:txBody>
                    <a:bodyPr/>
                    <a:lstStyle/>
                    <a:p>
                      <a:pPr algn="ctr"/>
                      <a:r>
                        <a:rPr lang="fr-BE" sz="2000" dirty="0"/>
                        <a:t>4 x 10 min</a:t>
                      </a:r>
                    </a:p>
                  </a:txBody>
                  <a:tcPr marL="21897" marR="21897" marT="21897" marB="21897" anchor="ctr">
                    <a:lnL>
                      <a:noFill/>
                    </a:lnL>
                    <a:lnR>
                      <a:noFill/>
                    </a:lnR>
                    <a:lnT>
                      <a:noFill/>
                    </a:lnT>
                    <a:lnB>
                      <a:noFill/>
                    </a:lnB>
                  </a:tcPr>
                </a:tc>
                <a:tc>
                  <a:txBody>
                    <a:bodyPr/>
                    <a:lstStyle/>
                    <a:p>
                      <a:pPr algn="ctr"/>
                      <a:r>
                        <a:rPr lang="fr-BE" sz="2000" dirty="0"/>
                        <a:t>2,10,2</a:t>
                      </a:r>
                    </a:p>
                  </a:txBody>
                  <a:tcPr marL="21897" marR="21897" marT="21897" marB="21897" anchor="ctr">
                    <a:lnL>
                      <a:noFill/>
                    </a:lnL>
                    <a:lnR>
                      <a:noFill/>
                    </a:lnR>
                    <a:lnT>
                      <a:noFill/>
                    </a:lnT>
                    <a:lnB>
                      <a:noFill/>
                    </a:lnB>
                  </a:tcPr>
                </a:tc>
                <a:tc>
                  <a:txBody>
                    <a:bodyPr/>
                    <a:lstStyle/>
                    <a:p>
                      <a:pPr algn="ctr"/>
                      <a:r>
                        <a:rPr lang="fr-BE" sz="2000" dirty="0"/>
                        <a:t>1 h 45</a:t>
                      </a:r>
                    </a:p>
                  </a:txBody>
                  <a:tcPr marL="21897" marR="21897" marT="21897" marB="21897" anchor="ctr">
                    <a:lnL>
                      <a:noFill/>
                    </a:lnL>
                    <a:lnR>
                      <a:noFill/>
                    </a:lnR>
                    <a:lnT>
                      <a:noFill/>
                    </a:lnT>
                    <a:lnB>
                      <a:noFill/>
                    </a:lnB>
                  </a:tcPr>
                </a:tc>
              </a:tr>
              <a:tr h="439017">
                <a:tc>
                  <a:txBody>
                    <a:bodyPr/>
                    <a:lstStyle/>
                    <a:p>
                      <a:r>
                        <a:rPr lang="fr-BE" sz="2000" dirty="0" smtClean="0"/>
                        <a:t>U21 JUNIORS</a:t>
                      </a:r>
                      <a:endParaRPr lang="fr-BE" sz="2000" dirty="0"/>
                    </a:p>
                  </a:txBody>
                  <a:tcPr marL="21897" marR="21897" marT="21897" marB="21897" anchor="ctr">
                    <a:lnL>
                      <a:noFill/>
                    </a:lnL>
                    <a:lnR>
                      <a:noFill/>
                    </a:lnR>
                    <a:lnT>
                      <a:noFill/>
                    </a:lnT>
                    <a:lnB>
                      <a:noFill/>
                    </a:lnB>
                  </a:tcPr>
                </a:tc>
                <a:tc>
                  <a:txBody>
                    <a:bodyPr/>
                    <a:lstStyle/>
                    <a:p>
                      <a:pPr algn="ctr"/>
                      <a:r>
                        <a:rPr lang="fr-BE" sz="2000" dirty="0" smtClean="0"/>
                        <a:t>99,00,01</a:t>
                      </a:r>
                      <a:endParaRPr lang="fr-BE" sz="2000" dirty="0"/>
                    </a:p>
                  </a:txBody>
                  <a:tcPr marL="21897" marR="21897" marT="21897" marB="21897" anchor="ctr">
                    <a:lnL>
                      <a:noFill/>
                    </a:lnL>
                    <a:lnR>
                      <a:noFill/>
                    </a:lnR>
                    <a:lnT>
                      <a:noFill/>
                    </a:lnT>
                    <a:lnB>
                      <a:noFill/>
                    </a:lnB>
                  </a:tcPr>
                </a:tc>
                <a:tc>
                  <a:txBody>
                    <a:bodyPr/>
                    <a:lstStyle/>
                    <a:p>
                      <a:endParaRPr lang="fr-BE" sz="2000" dirty="0"/>
                    </a:p>
                  </a:txBody>
                  <a:tcPr marL="21897" marR="21897" marT="21897" marB="21897" anchor="ctr">
                    <a:lnL>
                      <a:noFill/>
                    </a:lnL>
                    <a:lnR>
                      <a:noFill/>
                    </a:lnR>
                    <a:lnT>
                      <a:noFill/>
                    </a:lnT>
                    <a:lnB>
                      <a:noFill/>
                    </a:lnB>
                  </a:tcPr>
                </a:tc>
                <a:tc>
                  <a:txBody>
                    <a:bodyPr/>
                    <a:lstStyle/>
                    <a:p>
                      <a:pPr algn="ctr"/>
                      <a:r>
                        <a:rPr lang="fr-BE" sz="2000" dirty="0"/>
                        <a:t>4 x 10 min</a:t>
                      </a:r>
                    </a:p>
                  </a:txBody>
                  <a:tcPr marL="21897" marR="21897" marT="21897" marB="21897" anchor="ctr">
                    <a:lnL>
                      <a:noFill/>
                    </a:lnL>
                    <a:lnR>
                      <a:noFill/>
                    </a:lnR>
                    <a:lnT>
                      <a:noFill/>
                    </a:lnT>
                    <a:lnB>
                      <a:noFill/>
                    </a:lnB>
                  </a:tcPr>
                </a:tc>
                <a:tc>
                  <a:txBody>
                    <a:bodyPr/>
                    <a:lstStyle/>
                    <a:p>
                      <a:pPr algn="ctr"/>
                      <a:r>
                        <a:rPr lang="fr-BE" sz="2000" dirty="0"/>
                        <a:t>2,10,2</a:t>
                      </a:r>
                    </a:p>
                  </a:txBody>
                  <a:tcPr marL="21897" marR="21897" marT="21897" marB="21897" anchor="ctr">
                    <a:lnL>
                      <a:noFill/>
                    </a:lnL>
                    <a:lnR>
                      <a:noFill/>
                    </a:lnR>
                    <a:lnT>
                      <a:noFill/>
                    </a:lnT>
                    <a:lnB>
                      <a:noFill/>
                    </a:lnB>
                  </a:tcPr>
                </a:tc>
                <a:tc>
                  <a:txBody>
                    <a:bodyPr/>
                    <a:lstStyle/>
                    <a:p>
                      <a:pPr algn="ctr"/>
                      <a:r>
                        <a:rPr lang="fr-BE" sz="2000" dirty="0"/>
                        <a:t>1 h 45</a:t>
                      </a:r>
                    </a:p>
                  </a:txBody>
                  <a:tcPr marL="21897" marR="21897" marT="21897" marB="21897" anchor="ctr">
                    <a:lnL>
                      <a:noFill/>
                    </a:lnL>
                    <a:lnR>
                      <a:noFill/>
                    </a:lnR>
                    <a:lnT>
                      <a:noFill/>
                    </a:lnT>
                    <a:lnB>
                      <a:noFill/>
                    </a:lnB>
                  </a:tcPr>
                </a:tc>
              </a:tr>
              <a:tr h="439017">
                <a:tc>
                  <a:txBody>
                    <a:bodyPr/>
                    <a:lstStyle/>
                    <a:p>
                      <a:r>
                        <a:rPr lang="fr-BE" sz="2000" dirty="0" smtClean="0"/>
                        <a:t>U18 CADETS</a:t>
                      </a:r>
                      <a:endParaRPr lang="fr-BE" sz="2000" dirty="0"/>
                    </a:p>
                  </a:txBody>
                  <a:tcPr marL="21897" marR="21897" marT="21897" marB="21897" anchor="ctr">
                    <a:lnL>
                      <a:noFill/>
                    </a:lnL>
                    <a:lnR>
                      <a:noFill/>
                    </a:lnR>
                    <a:lnT>
                      <a:noFill/>
                    </a:lnT>
                    <a:lnB>
                      <a:noFill/>
                    </a:lnB>
                  </a:tcPr>
                </a:tc>
                <a:tc>
                  <a:txBody>
                    <a:bodyPr/>
                    <a:lstStyle/>
                    <a:p>
                      <a:pPr algn="ctr"/>
                      <a:r>
                        <a:rPr lang="fr-BE" sz="2000" dirty="0" smtClean="0"/>
                        <a:t>2002,2003</a:t>
                      </a:r>
                      <a:endParaRPr lang="fr-BE" sz="2000" dirty="0"/>
                    </a:p>
                  </a:txBody>
                  <a:tcPr marL="21897" marR="21897" marT="21897" marB="21897" anchor="ctr">
                    <a:lnL>
                      <a:noFill/>
                    </a:lnL>
                    <a:lnR>
                      <a:noFill/>
                    </a:lnR>
                    <a:lnT>
                      <a:noFill/>
                    </a:lnT>
                    <a:lnB>
                      <a:noFill/>
                    </a:lnB>
                  </a:tcPr>
                </a:tc>
                <a:tc>
                  <a:txBody>
                    <a:bodyPr/>
                    <a:lstStyle/>
                    <a:p>
                      <a:endParaRPr lang="fr-BE" sz="2000" dirty="0"/>
                    </a:p>
                  </a:txBody>
                  <a:tcPr marL="21897" marR="21897" marT="21897" marB="21897" anchor="ctr">
                    <a:lnL>
                      <a:noFill/>
                    </a:lnL>
                    <a:lnR>
                      <a:noFill/>
                    </a:lnR>
                    <a:lnT>
                      <a:noFill/>
                    </a:lnT>
                    <a:lnB>
                      <a:noFill/>
                    </a:lnB>
                  </a:tcPr>
                </a:tc>
                <a:tc>
                  <a:txBody>
                    <a:bodyPr/>
                    <a:lstStyle/>
                    <a:p>
                      <a:pPr algn="ctr"/>
                      <a:r>
                        <a:rPr lang="fr-BE" sz="2000" dirty="0"/>
                        <a:t>4 x 10 min</a:t>
                      </a:r>
                    </a:p>
                  </a:txBody>
                  <a:tcPr marL="21897" marR="21897" marT="21897" marB="21897" anchor="ctr">
                    <a:lnL>
                      <a:noFill/>
                    </a:lnL>
                    <a:lnR>
                      <a:noFill/>
                    </a:lnR>
                    <a:lnT>
                      <a:noFill/>
                    </a:lnT>
                    <a:lnB>
                      <a:noFill/>
                    </a:lnB>
                  </a:tcPr>
                </a:tc>
                <a:tc>
                  <a:txBody>
                    <a:bodyPr/>
                    <a:lstStyle/>
                    <a:p>
                      <a:pPr algn="ctr"/>
                      <a:r>
                        <a:rPr lang="fr-BE" sz="2000" dirty="0"/>
                        <a:t>2,10,2</a:t>
                      </a:r>
                    </a:p>
                  </a:txBody>
                  <a:tcPr marL="21897" marR="21897" marT="21897" marB="21897" anchor="ctr">
                    <a:lnL>
                      <a:noFill/>
                    </a:lnL>
                    <a:lnR>
                      <a:noFill/>
                    </a:lnR>
                    <a:lnT>
                      <a:noFill/>
                    </a:lnT>
                    <a:lnB>
                      <a:noFill/>
                    </a:lnB>
                  </a:tcPr>
                </a:tc>
                <a:tc>
                  <a:txBody>
                    <a:bodyPr/>
                    <a:lstStyle/>
                    <a:p>
                      <a:pPr algn="ctr"/>
                      <a:r>
                        <a:rPr lang="fr-BE" sz="2000" dirty="0"/>
                        <a:t>1 h 45</a:t>
                      </a:r>
                    </a:p>
                  </a:txBody>
                  <a:tcPr marL="21897" marR="21897" marT="21897" marB="21897" anchor="ctr">
                    <a:lnL>
                      <a:noFill/>
                    </a:lnL>
                    <a:lnR>
                      <a:noFill/>
                    </a:lnR>
                    <a:lnT>
                      <a:noFill/>
                    </a:lnT>
                    <a:lnB>
                      <a:noFill/>
                    </a:lnB>
                  </a:tcPr>
                </a:tc>
              </a:tr>
              <a:tr h="439017">
                <a:tc>
                  <a:txBody>
                    <a:bodyPr/>
                    <a:lstStyle/>
                    <a:p>
                      <a:r>
                        <a:rPr lang="fr-BE" sz="2000" dirty="0" smtClean="0"/>
                        <a:t>U16 MINIMES</a:t>
                      </a:r>
                      <a:endParaRPr lang="fr-BE" sz="2000" dirty="0"/>
                    </a:p>
                  </a:txBody>
                  <a:tcPr marL="21897" marR="21897" marT="21897" marB="21897" anchor="ctr">
                    <a:lnL>
                      <a:noFill/>
                    </a:lnL>
                    <a:lnR>
                      <a:noFill/>
                    </a:lnR>
                    <a:lnT>
                      <a:noFill/>
                    </a:lnT>
                    <a:lnB>
                      <a:noFill/>
                    </a:lnB>
                  </a:tcPr>
                </a:tc>
                <a:tc>
                  <a:txBody>
                    <a:bodyPr/>
                    <a:lstStyle/>
                    <a:p>
                      <a:pPr algn="ctr"/>
                      <a:r>
                        <a:rPr lang="fr-BE" sz="2000" dirty="0" smtClean="0"/>
                        <a:t>2004,2005</a:t>
                      </a:r>
                      <a:endParaRPr lang="fr-BE" sz="2000" dirty="0"/>
                    </a:p>
                  </a:txBody>
                  <a:tcPr marL="21897" marR="21897" marT="21897" marB="21897" anchor="ctr">
                    <a:lnL>
                      <a:noFill/>
                    </a:lnL>
                    <a:lnR>
                      <a:noFill/>
                    </a:lnR>
                    <a:lnT>
                      <a:noFill/>
                    </a:lnT>
                    <a:lnB>
                      <a:noFill/>
                    </a:lnB>
                  </a:tcPr>
                </a:tc>
                <a:tc>
                  <a:txBody>
                    <a:bodyPr/>
                    <a:lstStyle/>
                    <a:p>
                      <a:endParaRPr lang="fr-BE" sz="2000" dirty="0"/>
                    </a:p>
                  </a:txBody>
                  <a:tcPr marL="21897" marR="21897" marT="21897" marB="21897" anchor="ctr">
                    <a:lnL>
                      <a:noFill/>
                    </a:lnL>
                    <a:lnR>
                      <a:noFill/>
                    </a:lnR>
                    <a:lnT>
                      <a:noFill/>
                    </a:lnT>
                    <a:lnB>
                      <a:noFill/>
                    </a:lnB>
                  </a:tcPr>
                </a:tc>
                <a:tc>
                  <a:txBody>
                    <a:bodyPr/>
                    <a:lstStyle/>
                    <a:p>
                      <a:pPr algn="ctr"/>
                      <a:r>
                        <a:rPr lang="fr-BE" sz="2000" dirty="0"/>
                        <a:t>4 x 10 min</a:t>
                      </a:r>
                    </a:p>
                  </a:txBody>
                  <a:tcPr marL="21897" marR="21897" marT="21897" marB="21897" anchor="ctr">
                    <a:lnL>
                      <a:noFill/>
                    </a:lnL>
                    <a:lnR>
                      <a:noFill/>
                    </a:lnR>
                    <a:lnT>
                      <a:noFill/>
                    </a:lnT>
                    <a:lnB>
                      <a:noFill/>
                    </a:lnB>
                  </a:tcPr>
                </a:tc>
                <a:tc>
                  <a:txBody>
                    <a:bodyPr/>
                    <a:lstStyle/>
                    <a:p>
                      <a:pPr algn="ctr"/>
                      <a:r>
                        <a:rPr lang="fr-BE" sz="2000" dirty="0"/>
                        <a:t>2,10,2</a:t>
                      </a:r>
                    </a:p>
                  </a:txBody>
                  <a:tcPr marL="21897" marR="21897" marT="21897" marB="21897" anchor="ctr">
                    <a:lnL>
                      <a:noFill/>
                    </a:lnL>
                    <a:lnR>
                      <a:noFill/>
                    </a:lnR>
                    <a:lnT>
                      <a:noFill/>
                    </a:lnT>
                    <a:lnB>
                      <a:noFill/>
                    </a:lnB>
                  </a:tcPr>
                </a:tc>
                <a:tc>
                  <a:txBody>
                    <a:bodyPr/>
                    <a:lstStyle/>
                    <a:p>
                      <a:pPr algn="ctr"/>
                      <a:r>
                        <a:rPr lang="fr-BE" sz="2000" dirty="0"/>
                        <a:t>1 h 45</a:t>
                      </a:r>
                    </a:p>
                  </a:txBody>
                  <a:tcPr marL="21897" marR="21897" marT="21897" marB="21897" anchor="ctr">
                    <a:lnL>
                      <a:noFill/>
                    </a:lnL>
                    <a:lnR>
                      <a:noFill/>
                    </a:lnR>
                    <a:lnT>
                      <a:noFill/>
                    </a:lnT>
                    <a:lnB>
                      <a:noFill/>
                    </a:lnB>
                  </a:tcPr>
                </a:tc>
              </a:tr>
              <a:tr h="439017">
                <a:tc>
                  <a:txBody>
                    <a:bodyPr/>
                    <a:lstStyle/>
                    <a:p>
                      <a:r>
                        <a:rPr lang="fr-BE" sz="2000" dirty="0" smtClean="0"/>
                        <a:t>U14 PUPILLES</a:t>
                      </a:r>
                      <a:endParaRPr lang="fr-BE" sz="2000" dirty="0"/>
                    </a:p>
                  </a:txBody>
                  <a:tcPr marL="21897" marR="21897" marT="21897" marB="21897" anchor="ctr">
                    <a:lnL>
                      <a:noFill/>
                    </a:lnL>
                    <a:lnR>
                      <a:noFill/>
                    </a:lnR>
                    <a:lnT>
                      <a:noFill/>
                    </a:lnT>
                    <a:lnB>
                      <a:noFill/>
                    </a:lnB>
                  </a:tcPr>
                </a:tc>
                <a:tc>
                  <a:txBody>
                    <a:bodyPr/>
                    <a:lstStyle/>
                    <a:p>
                      <a:pPr algn="ctr"/>
                      <a:r>
                        <a:rPr lang="fr-BE" sz="2000" dirty="0" smtClean="0"/>
                        <a:t>2006,2007</a:t>
                      </a:r>
                      <a:endParaRPr lang="fr-BE" sz="2000" dirty="0"/>
                    </a:p>
                  </a:txBody>
                  <a:tcPr marL="21897" marR="21897" marT="21897" marB="21897" anchor="ctr">
                    <a:lnL>
                      <a:noFill/>
                    </a:lnL>
                    <a:lnR>
                      <a:noFill/>
                    </a:lnR>
                    <a:lnT>
                      <a:noFill/>
                    </a:lnT>
                    <a:lnB>
                      <a:noFill/>
                    </a:lnB>
                  </a:tcPr>
                </a:tc>
                <a:tc>
                  <a:txBody>
                    <a:bodyPr/>
                    <a:lstStyle/>
                    <a:p>
                      <a:endParaRPr lang="fr-BE" sz="2000" dirty="0"/>
                    </a:p>
                  </a:txBody>
                  <a:tcPr marL="21897" marR="21897" marT="21897" marB="21897" anchor="ctr">
                    <a:lnL>
                      <a:noFill/>
                    </a:lnL>
                    <a:lnR>
                      <a:noFill/>
                    </a:lnR>
                    <a:lnT>
                      <a:noFill/>
                    </a:lnT>
                    <a:lnB>
                      <a:noFill/>
                    </a:lnB>
                  </a:tcPr>
                </a:tc>
                <a:tc>
                  <a:txBody>
                    <a:bodyPr/>
                    <a:lstStyle/>
                    <a:p>
                      <a:pPr algn="ctr"/>
                      <a:r>
                        <a:rPr lang="fr-BE" sz="2000" dirty="0"/>
                        <a:t>4 x 10 min</a:t>
                      </a:r>
                    </a:p>
                  </a:txBody>
                  <a:tcPr marL="21897" marR="21897" marT="21897" marB="21897" anchor="ctr">
                    <a:lnL>
                      <a:noFill/>
                    </a:lnL>
                    <a:lnR>
                      <a:noFill/>
                    </a:lnR>
                    <a:lnT>
                      <a:noFill/>
                    </a:lnT>
                    <a:lnB>
                      <a:noFill/>
                    </a:lnB>
                  </a:tcPr>
                </a:tc>
                <a:tc>
                  <a:txBody>
                    <a:bodyPr/>
                    <a:lstStyle/>
                    <a:p>
                      <a:pPr algn="ctr"/>
                      <a:r>
                        <a:rPr lang="fr-BE" sz="2000" dirty="0"/>
                        <a:t>2,10,2</a:t>
                      </a:r>
                    </a:p>
                  </a:txBody>
                  <a:tcPr marL="21897" marR="21897" marT="21897" marB="21897" anchor="ctr">
                    <a:lnL>
                      <a:noFill/>
                    </a:lnL>
                    <a:lnR>
                      <a:noFill/>
                    </a:lnR>
                    <a:lnT>
                      <a:noFill/>
                    </a:lnT>
                    <a:lnB>
                      <a:noFill/>
                    </a:lnB>
                  </a:tcPr>
                </a:tc>
                <a:tc>
                  <a:txBody>
                    <a:bodyPr/>
                    <a:lstStyle/>
                    <a:p>
                      <a:pPr algn="ctr"/>
                      <a:r>
                        <a:rPr lang="fr-BE" sz="2000" dirty="0"/>
                        <a:t>1 h 45</a:t>
                      </a:r>
                    </a:p>
                  </a:txBody>
                  <a:tcPr marL="21897" marR="21897" marT="21897" marB="21897" anchor="ctr">
                    <a:lnL>
                      <a:noFill/>
                    </a:lnL>
                    <a:lnR>
                      <a:noFill/>
                    </a:lnR>
                    <a:lnT>
                      <a:noFill/>
                    </a:lnT>
                    <a:lnB>
                      <a:noFill/>
                    </a:lnB>
                  </a:tcPr>
                </a:tc>
              </a:tr>
              <a:tr h="439017">
                <a:tc>
                  <a:txBody>
                    <a:bodyPr/>
                    <a:lstStyle/>
                    <a:p>
                      <a:r>
                        <a:rPr lang="fr-BE" sz="2000" dirty="0" smtClean="0"/>
                        <a:t>U12 BENJAMINS</a:t>
                      </a:r>
                      <a:endParaRPr lang="fr-BE" sz="2000" dirty="0"/>
                    </a:p>
                  </a:txBody>
                  <a:tcPr marL="21897" marR="21897" marT="21897" marB="21897" anchor="ctr">
                    <a:lnL>
                      <a:noFill/>
                    </a:lnL>
                    <a:lnR>
                      <a:noFill/>
                    </a:lnR>
                    <a:lnT>
                      <a:noFill/>
                    </a:lnT>
                    <a:lnB>
                      <a:noFill/>
                    </a:lnB>
                  </a:tcPr>
                </a:tc>
                <a:tc>
                  <a:txBody>
                    <a:bodyPr/>
                    <a:lstStyle/>
                    <a:p>
                      <a:pPr algn="ctr"/>
                      <a:r>
                        <a:rPr lang="fr-BE" sz="2000" dirty="0" smtClean="0"/>
                        <a:t>2008,2009</a:t>
                      </a:r>
                      <a:endParaRPr lang="fr-BE" sz="2000" dirty="0"/>
                    </a:p>
                  </a:txBody>
                  <a:tcPr marL="21897" marR="21897" marT="21897" marB="21897" anchor="ctr">
                    <a:lnL>
                      <a:noFill/>
                    </a:lnL>
                    <a:lnR>
                      <a:noFill/>
                    </a:lnR>
                    <a:lnT>
                      <a:noFill/>
                    </a:lnT>
                    <a:lnB>
                      <a:noFill/>
                    </a:lnB>
                  </a:tcPr>
                </a:tc>
                <a:tc>
                  <a:txBody>
                    <a:bodyPr/>
                    <a:lstStyle/>
                    <a:p>
                      <a:endParaRPr lang="fr-BE" sz="2000" dirty="0"/>
                    </a:p>
                  </a:txBody>
                  <a:tcPr marL="21897" marR="21897" marT="21897" marB="21897" anchor="ctr">
                    <a:lnL>
                      <a:noFill/>
                    </a:lnL>
                    <a:lnR>
                      <a:noFill/>
                    </a:lnR>
                    <a:lnT>
                      <a:noFill/>
                    </a:lnT>
                    <a:lnB>
                      <a:noFill/>
                    </a:lnB>
                  </a:tcPr>
                </a:tc>
                <a:tc>
                  <a:txBody>
                    <a:bodyPr/>
                    <a:lstStyle/>
                    <a:p>
                      <a:pPr algn="ctr"/>
                      <a:r>
                        <a:rPr lang="fr-BE" sz="2000" dirty="0"/>
                        <a:t>4 x 8 min</a:t>
                      </a:r>
                    </a:p>
                  </a:txBody>
                  <a:tcPr marL="21897" marR="21897" marT="21897" marB="21897" anchor="ctr">
                    <a:lnL>
                      <a:noFill/>
                    </a:lnL>
                    <a:lnR>
                      <a:noFill/>
                    </a:lnR>
                    <a:lnT>
                      <a:noFill/>
                    </a:lnT>
                    <a:lnB>
                      <a:noFill/>
                    </a:lnB>
                  </a:tcPr>
                </a:tc>
                <a:tc>
                  <a:txBody>
                    <a:bodyPr/>
                    <a:lstStyle/>
                    <a:p>
                      <a:pPr algn="ctr"/>
                      <a:r>
                        <a:rPr lang="fr-BE" sz="2000" dirty="0" smtClean="0"/>
                        <a:t>1,7,1</a:t>
                      </a:r>
                      <a:endParaRPr lang="fr-BE" sz="2000" dirty="0"/>
                    </a:p>
                  </a:txBody>
                  <a:tcPr marL="21897" marR="21897" marT="21897" marB="21897" anchor="ctr">
                    <a:lnL>
                      <a:noFill/>
                    </a:lnL>
                    <a:lnR>
                      <a:noFill/>
                    </a:lnR>
                    <a:lnT>
                      <a:noFill/>
                    </a:lnT>
                    <a:lnB>
                      <a:noFill/>
                    </a:lnB>
                  </a:tcPr>
                </a:tc>
                <a:tc>
                  <a:txBody>
                    <a:bodyPr/>
                    <a:lstStyle/>
                    <a:p>
                      <a:pPr algn="ctr"/>
                      <a:r>
                        <a:rPr lang="fr-BE" sz="2000" dirty="0"/>
                        <a:t>1 h </a:t>
                      </a:r>
                      <a:r>
                        <a:rPr lang="fr-BE" sz="2000" dirty="0" smtClean="0"/>
                        <a:t>45</a:t>
                      </a:r>
                      <a:endParaRPr lang="fr-BE" sz="2000" dirty="0"/>
                    </a:p>
                  </a:txBody>
                  <a:tcPr marL="21897" marR="21897" marT="21897" marB="21897" anchor="ctr">
                    <a:lnL>
                      <a:noFill/>
                    </a:lnL>
                    <a:lnR>
                      <a:noFill/>
                    </a:lnR>
                    <a:lnT>
                      <a:noFill/>
                    </a:lnT>
                    <a:lnB>
                      <a:noFill/>
                    </a:lnB>
                  </a:tcPr>
                </a:tc>
              </a:tr>
              <a:tr h="439017">
                <a:tc>
                  <a:txBody>
                    <a:bodyPr/>
                    <a:lstStyle/>
                    <a:p>
                      <a:r>
                        <a:rPr lang="fr-BE" sz="2000" dirty="0" smtClean="0"/>
                        <a:t>U10 POUSSINS</a:t>
                      </a:r>
                      <a:endParaRPr lang="fr-BE" sz="2000" dirty="0"/>
                    </a:p>
                  </a:txBody>
                  <a:tcPr marL="21897" marR="21897" marT="21897" marB="21897" anchor="ctr">
                    <a:lnL>
                      <a:noFill/>
                    </a:lnL>
                    <a:lnR>
                      <a:noFill/>
                    </a:lnR>
                    <a:lnT>
                      <a:noFill/>
                    </a:lnT>
                    <a:lnB>
                      <a:noFill/>
                    </a:lnB>
                  </a:tcPr>
                </a:tc>
                <a:tc>
                  <a:txBody>
                    <a:bodyPr/>
                    <a:lstStyle/>
                    <a:p>
                      <a:pPr algn="ctr"/>
                      <a:r>
                        <a:rPr lang="fr-BE" sz="2000" dirty="0" smtClean="0"/>
                        <a:t>2010,2011</a:t>
                      </a:r>
                      <a:endParaRPr lang="fr-BE" sz="2000" dirty="0"/>
                    </a:p>
                  </a:txBody>
                  <a:tcPr marL="21897" marR="21897" marT="21897" marB="21897" anchor="ctr">
                    <a:lnL>
                      <a:noFill/>
                    </a:lnL>
                    <a:lnR>
                      <a:noFill/>
                    </a:lnR>
                    <a:lnT>
                      <a:noFill/>
                    </a:lnT>
                    <a:lnB>
                      <a:noFill/>
                    </a:lnB>
                  </a:tcPr>
                </a:tc>
                <a:tc>
                  <a:txBody>
                    <a:bodyPr/>
                    <a:lstStyle/>
                    <a:p>
                      <a:endParaRPr lang="fr-BE" sz="2000" dirty="0"/>
                    </a:p>
                  </a:txBody>
                  <a:tcPr marL="21897" marR="21897" marT="21897" marB="21897" anchor="ctr">
                    <a:lnL>
                      <a:noFill/>
                    </a:lnL>
                    <a:lnR>
                      <a:noFill/>
                    </a:lnR>
                    <a:lnT>
                      <a:noFill/>
                    </a:lnT>
                    <a:lnB>
                      <a:noFill/>
                    </a:lnB>
                  </a:tcPr>
                </a:tc>
                <a:tc>
                  <a:txBody>
                    <a:bodyPr/>
                    <a:lstStyle/>
                    <a:p>
                      <a:pPr algn="ctr"/>
                      <a:r>
                        <a:rPr lang="fr-BE" sz="2000" dirty="0" smtClean="0"/>
                        <a:t>8 </a:t>
                      </a:r>
                      <a:r>
                        <a:rPr lang="fr-BE" sz="2000" dirty="0"/>
                        <a:t>x </a:t>
                      </a:r>
                      <a:r>
                        <a:rPr lang="fr-BE" sz="2000" dirty="0" smtClean="0"/>
                        <a:t>4 </a:t>
                      </a:r>
                      <a:r>
                        <a:rPr lang="fr-BE" sz="2000" dirty="0"/>
                        <a:t>min</a:t>
                      </a:r>
                    </a:p>
                  </a:txBody>
                  <a:tcPr marL="21897" marR="21897" marT="21897" marB="21897" anchor="ctr">
                    <a:lnL>
                      <a:noFill/>
                    </a:lnL>
                    <a:lnR>
                      <a:noFill/>
                    </a:lnR>
                    <a:lnT>
                      <a:noFill/>
                    </a:lnT>
                    <a:lnB>
                      <a:noFill/>
                    </a:lnB>
                  </a:tcPr>
                </a:tc>
                <a:tc>
                  <a:txBody>
                    <a:bodyPr/>
                    <a:lstStyle/>
                    <a:p>
                      <a:pPr algn="ctr"/>
                      <a:r>
                        <a:rPr lang="fr-BE" sz="2000" dirty="0" smtClean="0"/>
                        <a:t>1,1,1,7,1,1,1</a:t>
                      </a:r>
                      <a:endParaRPr lang="fr-BE" sz="2000" dirty="0"/>
                    </a:p>
                  </a:txBody>
                  <a:tcPr marL="21897" marR="21897" marT="21897" marB="21897" anchor="ctr">
                    <a:lnL>
                      <a:noFill/>
                    </a:lnL>
                    <a:lnR>
                      <a:noFill/>
                    </a:lnR>
                    <a:lnT>
                      <a:noFill/>
                    </a:lnT>
                    <a:lnB>
                      <a:noFill/>
                    </a:lnB>
                  </a:tcPr>
                </a:tc>
                <a:tc>
                  <a:txBody>
                    <a:bodyPr/>
                    <a:lstStyle/>
                    <a:p>
                      <a:pPr algn="ctr"/>
                      <a:r>
                        <a:rPr lang="fr-BE" sz="2000" dirty="0"/>
                        <a:t>1 h </a:t>
                      </a:r>
                      <a:r>
                        <a:rPr lang="fr-BE" sz="2000" dirty="0" smtClean="0"/>
                        <a:t>45</a:t>
                      </a:r>
                      <a:endParaRPr lang="fr-BE" sz="2000" dirty="0"/>
                    </a:p>
                  </a:txBody>
                  <a:tcPr marL="21897" marR="21897" marT="21897" marB="21897" anchor="ctr">
                    <a:lnL>
                      <a:noFill/>
                    </a:lnL>
                    <a:lnR>
                      <a:noFill/>
                    </a:lnR>
                    <a:lnT>
                      <a:noFill/>
                    </a:lnT>
                    <a:lnB>
                      <a:noFill/>
                    </a:lnB>
                  </a:tcPr>
                </a:tc>
              </a:tr>
              <a:tr h="454556">
                <a:tc>
                  <a:txBody>
                    <a:bodyPr/>
                    <a:lstStyle/>
                    <a:p>
                      <a:r>
                        <a:rPr lang="fr-BE" sz="2000" dirty="0" smtClean="0"/>
                        <a:t>PRÉ-POUSSINS</a:t>
                      </a:r>
                      <a:endParaRPr lang="fr-BE" sz="2000" dirty="0"/>
                    </a:p>
                  </a:txBody>
                  <a:tcPr marL="21897" marR="21897" marT="21897" marB="21897" anchor="ctr">
                    <a:lnL>
                      <a:noFill/>
                    </a:lnL>
                    <a:lnR>
                      <a:noFill/>
                    </a:lnR>
                    <a:lnT>
                      <a:noFill/>
                    </a:lnT>
                    <a:lnB>
                      <a:noFill/>
                    </a:lnB>
                  </a:tcPr>
                </a:tc>
                <a:tc>
                  <a:txBody>
                    <a:bodyPr/>
                    <a:lstStyle/>
                    <a:p>
                      <a:pPr algn="ctr"/>
                      <a:r>
                        <a:rPr lang="fr-BE" sz="1600" dirty="0" smtClean="0"/>
                        <a:t>U8</a:t>
                      </a:r>
                      <a:r>
                        <a:rPr lang="fr-BE" sz="1600" baseline="0" dirty="0" smtClean="0"/>
                        <a:t> </a:t>
                      </a:r>
                      <a:r>
                        <a:rPr lang="fr-BE" sz="1600" dirty="0" smtClean="0"/>
                        <a:t>2012</a:t>
                      </a:r>
                    </a:p>
                    <a:p>
                      <a:pPr algn="ctr"/>
                      <a:r>
                        <a:rPr lang="fr-BE" sz="1600" dirty="0" smtClean="0"/>
                        <a:t>U7 2013</a:t>
                      </a:r>
                    </a:p>
                    <a:p>
                      <a:pPr algn="ctr"/>
                      <a:r>
                        <a:rPr lang="fr-BE" sz="1600" dirty="0" smtClean="0"/>
                        <a:t>U6 2014</a:t>
                      </a:r>
                      <a:endParaRPr lang="fr-BE" sz="1600" dirty="0"/>
                    </a:p>
                  </a:txBody>
                  <a:tcPr marL="21897" marR="21897" marT="21897" marB="21897" anchor="ctr">
                    <a:lnL>
                      <a:noFill/>
                    </a:lnL>
                    <a:lnR>
                      <a:noFill/>
                    </a:lnR>
                    <a:lnT>
                      <a:noFill/>
                    </a:lnT>
                    <a:lnB>
                      <a:noFill/>
                    </a:lnB>
                  </a:tcPr>
                </a:tc>
                <a:tc>
                  <a:txBody>
                    <a:bodyPr/>
                    <a:lstStyle/>
                    <a:p>
                      <a:endParaRPr lang="fr-BE" sz="2000" dirty="0"/>
                    </a:p>
                  </a:txBody>
                  <a:tcPr marL="21897" marR="21897" marT="21897" marB="21897" anchor="ctr">
                    <a:lnL>
                      <a:noFill/>
                    </a:lnL>
                    <a:lnR>
                      <a:noFill/>
                    </a:lnR>
                    <a:lnT>
                      <a:noFill/>
                    </a:lnT>
                    <a:lnB>
                      <a:noFill/>
                    </a:lnB>
                  </a:tcPr>
                </a:tc>
                <a:tc>
                  <a:txBody>
                    <a:bodyPr/>
                    <a:lstStyle/>
                    <a:p>
                      <a:pPr algn="ctr"/>
                      <a:r>
                        <a:rPr lang="fr-BE" sz="2000" dirty="0" smtClean="0"/>
                        <a:t>8 </a:t>
                      </a:r>
                      <a:r>
                        <a:rPr lang="fr-BE" sz="2000" dirty="0"/>
                        <a:t>x </a:t>
                      </a:r>
                      <a:r>
                        <a:rPr lang="fr-BE" sz="2000" dirty="0" smtClean="0"/>
                        <a:t>4 </a:t>
                      </a:r>
                      <a:r>
                        <a:rPr lang="fr-BE" sz="2000" dirty="0"/>
                        <a:t>min</a:t>
                      </a:r>
                    </a:p>
                  </a:txBody>
                  <a:tcPr marL="21897" marR="21897" marT="21897" marB="21897" anchor="ctr">
                    <a:lnL>
                      <a:noFill/>
                    </a:lnL>
                    <a:lnR>
                      <a:noFill/>
                    </a:lnR>
                    <a:lnT>
                      <a:noFill/>
                    </a:lnT>
                    <a:lnB>
                      <a:noFill/>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BE" sz="2000" dirty="0" smtClean="0"/>
                        <a:t>1,1,1,7,1,1,1</a:t>
                      </a:r>
                    </a:p>
                  </a:txBody>
                  <a:tcPr marL="21897" marR="21897" marT="21897" marB="21897" anchor="ctr">
                    <a:lnL>
                      <a:noFill/>
                    </a:lnL>
                    <a:lnR>
                      <a:noFill/>
                    </a:lnR>
                    <a:lnT>
                      <a:noFill/>
                    </a:lnT>
                    <a:lnB>
                      <a:noFill/>
                    </a:lnB>
                  </a:tcPr>
                </a:tc>
                <a:tc>
                  <a:txBody>
                    <a:bodyPr/>
                    <a:lstStyle/>
                    <a:p>
                      <a:pPr algn="ctr"/>
                      <a:r>
                        <a:rPr lang="fr-BE" sz="2000" dirty="0"/>
                        <a:t>1 h </a:t>
                      </a:r>
                      <a:r>
                        <a:rPr lang="fr-BE" sz="2000" dirty="0" smtClean="0"/>
                        <a:t>45</a:t>
                      </a:r>
                      <a:endParaRPr lang="fr-BE" sz="2000" dirty="0"/>
                    </a:p>
                  </a:txBody>
                  <a:tcPr marL="21897" marR="21897" marT="21897" marB="21897" anchor="ctr">
                    <a:lnL>
                      <a:noFill/>
                    </a:lnL>
                    <a:lnR>
                      <a:noFill/>
                    </a:lnR>
                    <a:lnT>
                      <a:noFill/>
                    </a:lnT>
                    <a:lnB>
                      <a:noFill/>
                    </a:lnB>
                  </a:tcPr>
                </a:tc>
              </a:tr>
              <a:tr h="629921">
                <a:tc>
                  <a:txBody>
                    <a:bodyPr/>
                    <a:lstStyle/>
                    <a:p>
                      <a:endParaRPr lang="fr-BE" sz="2000"/>
                    </a:p>
                  </a:txBody>
                  <a:tcPr marL="21897" marR="21897" marT="21897" marB="21897" anchor="ctr">
                    <a:lnL>
                      <a:noFill/>
                    </a:lnL>
                    <a:lnR>
                      <a:noFill/>
                    </a:lnR>
                    <a:lnT>
                      <a:noFill/>
                    </a:lnT>
                    <a:lnB>
                      <a:noFill/>
                    </a:lnB>
                  </a:tcPr>
                </a:tc>
                <a:tc gridSpan="3">
                  <a:txBody>
                    <a:bodyPr/>
                    <a:lstStyle/>
                    <a:p>
                      <a:r>
                        <a:rPr lang="fr-BE" sz="1600" dirty="0"/>
                        <a:t>avec arrêt du chronomètre dans toutes les </a:t>
                      </a:r>
                      <a:r>
                        <a:rPr lang="fr-BE" sz="1600" dirty="0" smtClean="0"/>
                        <a:t>catégories sauf en pré-poussins</a:t>
                      </a:r>
                      <a:endParaRPr lang="fr-BE" sz="1600" dirty="0"/>
                    </a:p>
                  </a:txBody>
                  <a:tcPr marL="21897" marR="21897" marT="21897" marB="21897" anchor="ctr">
                    <a:lnL>
                      <a:noFill/>
                    </a:lnL>
                    <a:lnR>
                      <a:noFill/>
                    </a:lnR>
                    <a:lnT>
                      <a:noFill/>
                    </a:lnT>
                    <a:lnB>
                      <a:noFill/>
                    </a:lnB>
                  </a:tcPr>
                </a:tc>
                <a:tc hMerge="1">
                  <a:txBody>
                    <a:bodyPr/>
                    <a:lstStyle/>
                    <a:p>
                      <a:endParaRPr lang="fr-BE"/>
                    </a:p>
                  </a:txBody>
                  <a:tcPr/>
                </a:tc>
                <a:tc hMerge="1">
                  <a:txBody>
                    <a:bodyPr/>
                    <a:lstStyle/>
                    <a:p>
                      <a:endParaRPr lang="fr-BE"/>
                    </a:p>
                  </a:txBody>
                  <a:tcPr/>
                </a:tc>
                <a:tc>
                  <a:txBody>
                    <a:bodyPr/>
                    <a:lstStyle/>
                    <a:p>
                      <a:endParaRPr lang="fr-BE" sz="2000" dirty="0"/>
                    </a:p>
                  </a:txBody>
                  <a:tcPr marL="21897" marR="21897" marT="21897" marB="21897" anchor="ctr">
                    <a:lnL>
                      <a:noFill/>
                    </a:lnL>
                    <a:lnR>
                      <a:noFill/>
                    </a:lnR>
                    <a:lnT>
                      <a:noFill/>
                    </a:lnT>
                    <a:lnB>
                      <a:noFill/>
                    </a:lnB>
                  </a:tcPr>
                </a:tc>
                <a:tc>
                  <a:txBody>
                    <a:bodyPr/>
                    <a:lstStyle/>
                    <a:p>
                      <a:endParaRPr lang="fr-BE" sz="2000" dirty="0"/>
                    </a:p>
                  </a:txBody>
                  <a:tcPr marL="21897" marR="21897" marT="21897" marB="21897" anchor="ctr">
                    <a:lnL>
                      <a:noFill/>
                    </a:lnL>
                    <a:lnR>
                      <a:noFill/>
                    </a:lnR>
                    <a:lnT>
                      <a:noFill/>
                    </a:lnT>
                    <a:lnB>
                      <a:noFill/>
                    </a:lnB>
                  </a:tcPr>
                </a:tc>
              </a:tr>
            </a:tbl>
          </a:graphicData>
        </a:graphic>
      </p:graphicFrame>
      <p:sp>
        <p:nvSpPr>
          <p:cNvPr id="12354" name="Rectangle 2"/>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pPr algn="ctr" eaLnBrk="0" hangingPunct="0"/>
            <a:endParaRPr lang="fr-FR"/>
          </a:p>
          <a:p>
            <a:pPr algn="ctr" eaLnBrk="0" hangingPunct="0"/>
            <a:endParaRPr lang="fr-FR"/>
          </a:p>
        </p:txBody>
      </p:sp>
      <p:cxnSp>
        <p:nvCxnSpPr>
          <p:cNvPr id="29" name="Connecteur droit 28"/>
          <p:cNvCxnSpPr/>
          <p:nvPr/>
        </p:nvCxnSpPr>
        <p:spPr>
          <a:xfrm>
            <a:off x="179388" y="3644900"/>
            <a:ext cx="8424862" cy="0"/>
          </a:xfrm>
          <a:prstGeom prst="line">
            <a:avLst/>
          </a:prstGeom>
          <a:ln w="25400"/>
        </p:spPr>
        <p:style>
          <a:lnRef idx="1">
            <a:schemeClr val="accent1"/>
          </a:lnRef>
          <a:fillRef idx="0">
            <a:schemeClr val="accent1"/>
          </a:fillRef>
          <a:effectRef idx="0">
            <a:schemeClr val="accent1"/>
          </a:effectRef>
          <a:fontRef idx="minor">
            <a:schemeClr val="tx1"/>
          </a:fontRef>
        </p:style>
      </p:cxnSp>
      <p:pic>
        <p:nvPicPr>
          <p:cNvPr id="10" name="Picture 1" descr="Logo_ABCW"/>
          <p:cNvPicPr>
            <a:picLocks noChangeAspect="1" noChangeArrowheads="1"/>
          </p:cNvPicPr>
          <p:nvPr/>
        </p:nvPicPr>
        <p:blipFill>
          <a:blip r:embed="rId3" cstate="print"/>
          <a:srcRect/>
          <a:stretch>
            <a:fillRect/>
          </a:stretch>
        </p:blipFill>
        <p:spPr bwMode="auto">
          <a:xfrm>
            <a:off x="323528" y="116632"/>
            <a:ext cx="2297173" cy="504056"/>
          </a:xfrm>
          <a:prstGeom prst="rect">
            <a:avLst/>
          </a:prstGeom>
          <a:noFill/>
          <a:ln w="9525" algn="in">
            <a:noFill/>
            <a:miter lim="800000"/>
            <a:headEnd/>
            <a:tailEnd/>
          </a:ln>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quarter" idx="10"/>
          </p:nvPr>
        </p:nvSpPr>
        <p:spPr/>
        <p:txBody>
          <a:bodyPr/>
          <a:lstStyle/>
          <a:p>
            <a:pPr>
              <a:defRPr/>
            </a:pPr>
            <a:fld id="{F74956F8-8C92-4E3C-BC5E-16A6266D6C25}" type="datetime1">
              <a:rPr lang="fr-BE" smtClean="0"/>
              <a:pPr>
                <a:defRPr/>
              </a:pPr>
              <a:t>29/01/2020</a:t>
            </a:fld>
            <a:endParaRPr lang="fr-BE"/>
          </a:p>
        </p:txBody>
      </p:sp>
      <p:sp>
        <p:nvSpPr>
          <p:cNvPr id="5" name="Espace réservé du numéro de diapositive 4"/>
          <p:cNvSpPr>
            <a:spLocks noGrp="1"/>
          </p:cNvSpPr>
          <p:nvPr>
            <p:ph type="sldNum" sz="quarter" idx="12"/>
          </p:nvPr>
        </p:nvSpPr>
        <p:spPr/>
        <p:txBody>
          <a:bodyPr/>
          <a:lstStyle/>
          <a:p>
            <a:pPr>
              <a:defRPr/>
            </a:pPr>
            <a:fld id="{57FB7902-9FE8-47C2-B0CB-05134206D9B7}" type="slidenum">
              <a:rPr lang="fr-BE"/>
              <a:pPr>
                <a:defRPr/>
              </a:pPr>
              <a:t>12</a:t>
            </a:fld>
            <a:endParaRPr lang="fr-BE"/>
          </a:p>
        </p:txBody>
      </p:sp>
      <p:sp>
        <p:nvSpPr>
          <p:cNvPr id="6" name="Espace réservé du pied de page 5"/>
          <p:cNvSpPr>
            <a:spLocks noGrp="1"/>
          </p:cNvSpPr>
          <p:nvPr>
            <p:ph type="ftr" sz="quarter" idx="11"/>
          </p:nvPr>
        </p:nvSpPr>
        <p:spPr/>
        <p:txBody>
          <a:bodyPr/>
          <a:lstStyle/>
          <a:p>
            <a:pPr>
              <a:defRPr/>
            </a:pPr>
            <a:r>
              <a:rPr lang="fr-BE" smtClean="0"/>
              <a:t>https://www.abcwaremme.com</a:t>
            </a:r>
            <a:endParaRPr lang="fr-BE"/>
          </a:p>
        </p:txBody>
      </p:sp>
      <p:sp>
        <p:nvSpPr>
          <p:cNvPr id="13318" name="ZoneTexte 8"/>
          <p:cNvSpPr txBox="1">
            <a:spLocks noChangeArrowheads="1"/>
          </p:cNvSpPr>
          <p:nvPr/>
        </p:nvSpPr>
        <p:spPr bwMode="auto">
          <a:xfrm>
            <a:off x="3203848" y="116632"/>
            <a:ext cx="5759450" cy="400050"/>
          </a:xfrm>
          <a:prstGeom prst="rect">
            <a:avLst/>
          </a:prstGeom>
          <a:noFill/>
          <a:ln w="9525">
            <a:noFill/>
            <a:miter lim="800000"/>
            <a:headEnd/>
            <a:tailEnd/>
          </a:ln>
        </p:spPr>
        <p:txBody>
          <a:bodyPr>
            <a:spAutoFit/>
          </a:bodyPr>
          <a:lstStyle/>
          <a:p>
            <a:r>
              <a:rPr lang="fr-BE" sz="2000" b="1" u="sng" dirty="0">
                <a:solidFill>
                  <a:srgbClr val="FF0000"/>
                </a:solidFill>
              </a:rPr>
              <a:t>Différences Moins de 12 ans – Plus de 12 ans</a:t>
            </a:r>
          </a:p>
        </p:txBody>
      </p:sp>
      <p:graphicFrame>
        <p:nvGraphicFramePr>
          <p:cNvPr id="27" name="Tableau 26"/>
          <p:cNvGraphicFramePr>
            <a:graphicFrameLocks noGrp="1"/>
          </p:cNvGraphicFramePr>
          <p:nvPr/>
        </p:nvGraphicFramePr>
        <p:xfrm>
          <a:off x="179388" y="549275"/>
          <a:ext cx="8964489" cy="5522236"/>
        </p:xfrm>
        <a:graphic>
          <a:graphicData uri="http://schemas.openxmlformats.org/drawingml/2006/table">
            <a:tbl>
              <a:tblPr/>
              <a:tblGrid>
                <a:gridCol w="1469588"/>
                <a:gridCol w="955233"/>
                <a:gridCol w="955233"/>
                <a:gridCol w="1028712"/>
                <a:gridCol w="781315"/>
                <a:gridCol w="1320770"/>
                <a:gridCol w="802334"/>
                <a:gridCol w="823718"/>
                <a:gridCol w="827586"/>
              </a:tblGrid>
              <a:tr h="253600">
                <a:tc rowSpan="2">
                  <a:txBody>
                    <a:bodyPr/>
                    <a:lstStyle/>
                    <a:p>
                      <a:r>
                        <a:rPr lang="fr-BE" sz="1600" dirty="0"/>
                        <a:t>Catégories</a:t>
                      </a:r>
                    </a:p>
                  </a:txBody>
                  <a:tcPr marL="15417" marR="15417" marT="15417" marB="15417" anchor="ctr">
                    <a:lnL>
                      <a:noFill/>
                    </a:lnL>
                    <a:lnR>
                      <a:noFill/>
                    </a:lnR>
                    <a:lnT>
                      <a:noFill/>
                    </a:lnT>
                    <a:lnB>
                      <a:noFill/>
                    </a:lnB>
                  </a:tcPr>
                </a:tc>
                <a:tc rowSpan="2">
                  <a:txBody>
                    <a:bodyPr/>
                    <a:lstStyle/>
                    <a:p>
                      <a:r>
                        <a:rPr lang="fr-BE" sz="1600" dirty="0" smtClean="0"/>
                        <a:t>Délégué arbitre</a:t>
                      </a:r>
                    </a:p>
                  </a:txBody>
                  <a:tcPr marL="15417" marR="15417" marT="15417" marB="15417" anchor="b">
                    <a:lnL>
                      <a:noFill/>
                    </a:lnL>
                    <a:lnR>
                      <a:noFill/>
                    </a:lnR>
                    <a:lnT>
                      <a:noFill/>
                    </a:lnT>
                    <a:lnB>
                      <a:noFill/>
                    </a:lnB>
                  </a:tcPr>
                </a:tc>
                <a:tc rowSpan="2">
                  <a:txBody>
                    <a:bodyPr/>
                    <a:lstStyle/>
                    <a:p>
                      <a:r>
                        <a:rPr lang="fr-BE" sz="1600" dirty="0"/>
                        <a:t>Ligne des L.F.</a:t>
                      </a:r>
                    </a:p>
                  </a:txBody>
                  <a:tcPr marL="15417" marR="15417" marT="15417" marB="15417" anchor="b">
                    <a:lnL>
                      <a:noFill/>
                    </a:lnL>
                    <a:lnR>
                      <a:noFill/>
                    </a:lnR>
                    <a:lnT>
                      <a:noFill/>
                    </a:lnT>
                    <a:lnB>
                      <a:noFill/>
                    </a:lnB>
                  </a:tcPr>
                </a:tc>
                <a:tc>
                  <a:txBody>
                    <a:bodyPr/>
                    <a:lstStyle/>
                    <a:p>
                      <a:endParaRPr lang="fr-BE" sz="1800" dirty="0"/>
                    </a:p>
                  </a:txBody>
                  <a:tcPr marL="15417" marR="15417" marT="15417" marB="15417" anchor="ctr">
                    <a:lnL>
                      <a:noFill/>
                    </a:lnL>
                    <a:lnR>
                      <a:noFill/>
                    </a:lnR>
                    <a:lnT>
                      <a:noFill/>
                    </a:lnT>
                    <a:lnB>
                      <a:noFill/>
                    </a:lnB>
                  </a:tcPr>
                </a:tc>
                <a:tc rowSpan="2">
                  <a:txBody>
                    <a:bodyPr/>
                    <a:lstStyle/>
                    <a:p>
                      <a:r>
                        <a:rPr lang="fr-BE" sz="1600" dirty="0"/>
                        <a:t>Anneau</a:t>
                      </a:r>
                    </a:p>
                  </a:txBody>
                  <a:tcPr marL="15417" marR="15417" marT="15417" marB="15417" anchor="ctr">
                    <a:lnL>
                      <a:noFill/>
                    </a:lnL>
                    <a:lnR>
                      <a:noFill/>
                    </a:lnR>
                    <a:lnT>
                      <a:noFill/>
                    </a:lnT>
                    <a:lnB>
                      <a:noFill/>
                    </a:lnB>
                  </a:tcPr>
                </a:tc>
                <a:tc gridSpan="4">
                  <a:txBody>
                    <a:bodyPr/>
                    <a:lstStyle/>
                    <a:p>
                      <a:pPr algn="ctr"/>
                      <a:r>
                        <a:rPr lang="fr-BE" sz="1800" dirty="0"/>
                        <a:t>Règles spéciales</a:t>
                      </a:r>
                    </a:p>
                  </a:txBody>
                  <a:tcPr marL="15417" marR="15417" marT="15417" marB="15417" anchor="ctr">
                    <a:lnL>
                      <a:noFill/>
                    </a:lnL>
                    <a:lnR>
                      <a:noFill/>
                    </a:lnR>
                    <a:lnT>
                      <a:noFill/>
                    </a:lnT>
                    <a:lnB>
                      <a:noFill/>
                    </a:lnB>
                  </a:tcPr>
                </a:tc>
                <a:tc hMerge="1">
                  <a:txBody>
                    <a:bodyPr/>
                    <a:lstStyle/>
                    <a:p>
                      <a:endParaRPr lang="fr-BE"/>
                    </a:p>
                  </a:txBody>
                  <a:tcPr/>
                </a:tc>
                <a:tc hMerge="1">
                  <a:txBody>
                    <a:bodyPr/>
                    <a:lstStyle/>
                    <a:p>
                      <a:endParaRPr lang="fr-BE"/>
                    </a:p>
                  </a:txBody>
                  <a:tcPr/>
                </a:tc>
                <a:tc hMerge="1">
                  <a:txBody>
                    <a:bodyPr/>
                    <a:lstStyle/>
                    <a:p>
                      <a:endParaRPr lang="fr-BE"/>
                    </a:p>
                  </a:txBody>
                  <a:tcPr/>
                </a:tc>
              </a:tr>
              <a:tr h="466485">
                <a:tc vMerge="1">
                  <a:txBody>
                    <a:bodyPr/>
                    <a:lstStyle/>
                    <a:p>
                      <a:endParaRPr lang="fr-BE" dirty="0"/>
                    </a:p>
                  </a:txBody>
                  <a:tcPr/>
                </a:tc>
                <a:tc vMerge="1">
                  <a:txBody>
                    <a:bodyPr/>
                    <a:lstStyle/>
                    <a:p>
                      <a:endParaRPr lang="fr-BE"/>
                    </a:p>
                  </a:txBody>
                  <a:tcPr/>
                </a:tc>
                <a:tc vMerge="1">
                  <a:txBody>
                    <a:bodyPr/>
                    <a:lstStyle/>
                    <a:p>
                      <a:endParaRPr lang="fr-BE"/>
                    </a:p>
                  </a:txBody>
                  <a:tcPr/>
                </a:tc>
                <a:tc>
                  <a:txBody>
                    <a:bodyPr/>
                    <a:lstStyle/>
                    <a:p>
                      <a:r>
                        <a:rPr lang="fr-BE" sz="1600" dirty="0" smtClean="0"/>
                        <a:t>Ballon</a:t>
                      </a:r>
                    </a:p>
                    <a:p>
                      <a:r>
                        <a:rPr lang="fr-BE" sz="1600" dirty="0" smtClean="0"/>
                        <a:t>Messieurs</a:t>
                      </a:r>
                      <a:endParaRPr lang="fr-BE" sz="1600" dirty="0"/>
                    </a:p>
                  </a:txBody>
                  <a:tcPr marL="15417" marR="15417" marT="15417" marB="15417" anchor="ctr">
                    <a:lnL>
                      <a:noFill/>
                    </a:lnL>
                    <a:lnR>
                      <a:noFill/>
                    </a:lnR>
                    <a:lnT>
                      <a:noFill/>
                    </a:lnT>
                    <a:lnB>
                      <a:noFill/>
                    </a:lnB>
                  </a:tcPr>
                </a:tc>
                <a:tc vMerge="1">
                  <a:txBody>
                    <a:bodyPr/>
                    <a:lstStyle/>
                    <a:p>
                      <a:endParaRPr lang="fr-BE"/>
                    </a:p>
                  </a:txBody>
                  <a:tcPr/>
                </a:tc>
                <a:tc>
                  <a:txBody>
                    <a:bodyPr/>
                    <a:lstStyle/>
                    <a:p>
                      <a:pPr algn="ctr"/>
                      <a:r>
                        <a:rPr lang="fr-BE" sz="1600" dirty="0" smtClean="0"/>
                        <a:t>Shoot </a:t>
                      </a:r>
                      <a:r>
                        <a:rPr lang="fr-BE" sz="1600" dirty="0"/>
                        <a:t>au delà </a:t>
                      </a:r>
                      <a:r>
                        <a:rPr lang="fr-BE" sz="1600" dirty="0" smtClean="0"/>
                        <a:t>    6m75</a:t>
                      </a:r>
                      <a:endParaRPr lang="fr-BE" sz="1600" dirty="0"/>
                    </a:p>
                  </a:txBody>
                  <a:tcPr marL="15417" marR="15417" marT="15417" marB="15417" anchor="ctr">
                    <a:lnL>
                      <a:noFill/>
                    </a:lnL>
                    <a:lnR>
                      <a:noFill/>
                    </a:lnR>
                    <a:lnT>
                      <a:noFill/>
                    </a:lnT>
                    <a:lnB>
                      <a:noFill/>
                    </a:lnB>
                  </a:tcPr>
                </a:tc>
                <a:tc>
                  <a:txBody>
                    <a:bodyPr/>
                    <a:lstStyle/>
                    <a:p>
                      <a:r>
                        <a:rPr lang="fr-BE" sz="1600" dirty="0"/>
                        <a:t>3-8-24 "</a:t>
                      </a:r>
                    </a:p>
                  </a:txBody>
                  <a:tcPr marL="15417" marR="15417" marT="15417" marB="15417">
                    <a:lnL>
                      <a:noFill/>
                    </a:lnL>
                    <a:lnR>
                      <a:noFill/>
                    </a:lnR>
                    <a:lnT>
                      <a:noFill/>
                    </a:lnT>
                    <a:lnB>
                      <a:noFill/>
                    </a:lnB>
                  </a:tcPr>
                </a:tc>
                <a:tc>
                  <a:txBody>
                    <a:bodyPr/>
                    <a:lstStyle/>
                    <a:p>
                      <a:pPr algn="ctr"/>
                      <a:r>
                        <a:rPr lang="fr-BE" sz="1600" dirty="0" smtClean="0"/>
                        <a:t>Retour</a:t>
                      </a:r>
                    </a:p>
                    <a:p>
                      <a:r>
                        <a:rPr lang="fr-BE" sz="1600" dirty="0" smtClean="0"/>
                        <a:t>en </a:t>
                      </a:r>
                      <a:r>
                        <a:rPr lang="fr-BE" sz="1600" dirty="0"/>
                        <a:t>zone</a:t>
                      </a:r>
                    </a:p>
                  </a:txBody>
                  <a:tcPr marL="15417" marR="15417" marT="15417" marB="15417" anchor="ctr">
                    <a:lnL>
                      <a:noFill/>
                    </a:lnL>
                    <a:lnR>
                      <a:noFill/>
                    </a:lnR>
                    <a:lnT>
                      <a:noFill/>
                    </a:lnT>
                    <a:lnB>
                      <a:noFill/>
                    </a:lnB>
                  </a:tcPr>
                </a:tc>
                <a:tc>
                  <a:txBody>
                    <a:bodyPr/>
                    <a:lstStyle/>
                    <a:p>
                      <a:r>
                        <a:rPr lang="fr-BE" sz="1600" dirty="0" err="1"/>
                        <a:t>Prol</a:t>
                      </a:r>
                      <a:r>
                        <a:rPr lang="fr-BE" sz="1600" dirty="0"/>
                        <a:t>.</a:t>
                      </a:r>
                    </a:p>
                  </a:txBody>
                  <a:tcPr marL="15417" marR="15417" marT="15417" marB="15417">
                    <a:lnL>
                      <a:noFill/>
                    </a:lnL>
                    <a:lnR>
                      <a:noFill/>
                    </a:lnR>
                    <a:lnT>
                      <a:noFill/>
                    </a:lnT>
                    <a:lnB>
                      <a:noFill/>
                    </a:lnB>
                  </a:tcPr>
                </a:tc>
              </a:tr>
              <a:tr h="358945">
                <a:tc>
                  <a:txBody>
                    <a:bodyPr/>
                    <a:lstStyle/>
                    <a:p>
                      <a:r>
                        <a:rPr lang="fr-BE" sz="1800" dirty="0" smtClean="0"/>
                        <a:t>SENIORS</a:t>
                      </a:r>
                      <a:endParaRPr lang="fr-BE" sz="1800" dirty="0"/>
                    </a:p>
                  </a:txBody>
                  <a:tcPr marL="15417" marR="15417" marT="15417" marB="15417" anchor="ctr">
                    <a:lnL>
                      <a:noFill/>
                    </a:lnL>
                    <a:lnR>
                      <a:noFill/>
                    </a:lnR>
                    <a:lnT>
                      <a:noFill/>
                    </a:lnT>
                    <a:lnB>
                      <a:noFill/>
                    </a:lnB>
                  </a:tcPr>
                </a:tc>
                <a:tc>
                  <a:txBody>
                    <a:bodyPr/>
                    <a:lstStyle/>
                    <a:p>
                      <a:r>
                        <a:rPr lang="fr-BE" sz="2000" dirty="0" smtClean="0"/>
                        <a:t>Oui</a:t>
                      </a:r>
                      <a:endParaRPr lang="fr-BE" sz="2000" dirty="0"/>
                    </a:p>
                  </a:txBody>
                  <a:tcPr marL="15417" marR="15417" marT="15417" marB="15417" anchor="ctr">
                    <a:lnL>
                      <a:noFill/>
                    </a:lnL>
                    <a:lnR>
                      <a:noFill/>
                    </a:lnR>
                    <a:lnT>
                      <a:noFill/>
                    </a:lnT>
                    <a:lnB>
                      <a:noFill/>
                    </a:lnB>
                  </a:tcPr>
                </a:tc>
                <a:tc>
                  <a:txBody>
                    <a:bodyPr/>
                    <a:lstStyle/>
                    <a:p>
                      <a:r>
                        <a:rPr lang="fr-BE" sz="2000" dirty="0"/>
                        <a:t>4 m 60</a:t>
                      </a:r>
                    </a:p>
                  </a:txBody>
                  <a:tcPr marL="15417" marR="15417" marT="15417" marB="15417" anchor="ctr">
                    <a:lnL>
                      <a:noFill/>
                    </a:lnL>
                    <a:lnR>
                      <a:noFill/>
                    </a:lnR>
                    <a:lnT>
                      <a:noFill/>
                    </a:lnT>
                    <a:lnB>
                      <a:noFill/>
                    </a:lnB>
                  </a:tcPr>
                </a:tc>
                <a:tc>
                  <a:txBody>
                    <a:bodyPr/>
                    <a:lstStyle/>
                    <a:p>
                      <a:r>
                        <a:rPr lang="fr-BE" sz="2000" dirty="0"/>
                        <a:t>n° 7</a:t>
                      </a:r>
                    </a:p>
                  </a:txBody>
                  <a:tcPr marL="15417" marR="15417" marT="15417" marB="15417" anchor="ctr">
                    <a:lnL>
                      <a:noFill/>
                    </a:lnL>
                    <a:lnR>
                      <a:noFill/>
                    </a:lnR>
                    <a:lnT>
                      <a:noFill/>
                    </a:lnT>
                    <a:lnB>
                      <a:noFill/>
                    </a:lnB>
                  </a:tcPr>
                </a:tc>
                <a:tc>
                  <a:txBody>
                    <a:bodyPr/>
                    <a:lstStyle/>
                    <a:p>
                      <a:r>
                        <a:rPr lang="fr-BE" sz="2000" dirty="0"/>
                        <a:t>3,05 m</a:t>
                      </a:r>
                    </a:p>
                  </a:txBody>
                  <a:tcPr marL="15417" marR="15417" marT="15417" marB="15417" anchor="ctr">
                    <a:lnL>
                      <a:noFill/>
                    </a:lnL>
                    <a:lnR>
                      <a:noFill/>
                    </a:lnR>
                    <a:lnT>
                      <a:noFill/>
                    </a:lnT>
                    <a:lnB>
                      <a:noFill/>
                    </a:lnB>
                  </a:tcPr>
                </a:tc>
                <a:tc>
                  <a:txBody>
                    <a:bodyPr/>
                    <a:lstStyle/>
                    <a:p>
                      <a:pPr algn="ctr"/>
                      <a:r>
                        <a:rPr lang="fr-BE" sz="2000" dirty="0"/>
                        <a:t>3 pts</a:t>
                      </a:r>
                    </a:p>
                  </a:txBody>
                  <a:tcPr marL="15417" marR="15417" marT="15417" marB="15417" anchor="ctr">
                    <a:lnL>
                      <a:noFill/>
                    </a:lnL>
                    <a:lnR>
                      <a:noFill/>
                    </a:lnR>
                    <a:lnT>
                      <a:noFill/>
                    </a:lnT>
                    <a:lnB>
                      <a:noFill/>
                    </a:lnB>
                  </a:tcPr>
                </a:tc>
                <a:tc>
                  <a:txBody>
                    <a:bodyPr/>
                    <a:lstStyle/>
                    <a:p>
                      <a:pPr algn="ctr"/>
                      <a:r>
                        <a:rPr lang="fr-BE" sz="2000" dirty="0"/>
                        <a:t>oui</a:t>
                      </a:r>
                    </a:p>
                  </a:txBody>
                  <a:tcPr marL="15417" marR="15417" marT="15417" marB="15417" anchor="ctr">
                    <a:lnL>
                      <a:noFill/>
                    </a:lnL>
                    <a:lnR>
                      <a:noFill/>
                    </a:lnR>
                    <a:lnT>
                      <a:noFill/>
                    </a:lnT>
                    <a:lnB>
                      <a:noFill/>
                    </a:lnB>
                  </a:tcPr>
                </a:tc>
                <a:tc>
                  <a:txBody>
                    <a:bodyPr/>
                    <a:lstStyle/>
                    <a:p>
                      <a:pPr algn="ctr"/>
                      <a:r>
                        <a:rPr lang="fr-BE" sz="2000" dirty="0"/>
                        <a:t>oui</a:t>
                      </a:r>
                    </a:p>
                  </a:txBody>
                  <a:tcPr marL="15417" marR="15417" marT="15417" marB="15417" anchor="ctr">
                    <a:lnL>
                      <a:noFill/>
                    </a:lnL>
                    <a:lnR>
                      <a:noFill/>
                    </a:lnR>
                    <a:lnT>
                      <a:noFill/>
                    </a:lnT>
                    <a:lnB>
                      <a:noFill/>
                    </a:lnB>
                  </a:tcPr>
                </a:tc>
                <a:tc>
                  <a:txBody>
                    <a:bodyPr/>
                    <a:lstStyle/>
                    <a:p>
                      <a:pPr algn="ctr"/>
                      <a:r>
                        <a:rPr lang="fr-BE" sz="2000" dirty="0"/>
                        <a:t>oui</a:t>
                      </a:r>
                    </a:p>
                  </a:txBody>
                  <a:tcPr marL="15417" marR="15417" marT="15417" marB="15417" anchor="ctr">
                    <a:lnL>
                      <a:noFill/>
                    </a:lnL>
                    <a:lnR>
                      <a:noFill/>
                    </a:lnR>
                    <a:lnT>
                      <a:noFill/>
                    </a:lnT>
                    <a:lnB>
                      <a:noFill/>
                    </a:lnB>
                  </a:tcPr>
                </a:tc>
              </a:tr>
              <a:tr h="358884">
                <a:tc>
                  <a:txBody>
                    <a:bodyPr/>
                    <a:lstStyle/>
                    <a:p>
                      <a:r>
                        <a:rPr lang="fr-BE" sz="1800" dirty="0" smtClean="0"/>
                        <a:t>U21 JUNIORS</a:t>
                      </a:r>
                      <a:endParaRPr lang="fr-BE" sz="1800" dirty="0"/>
                    </a:p>
                  </a:txBody>
                  <a:tcPr marL="15417" marR="15417" marT="15417" marB="15417" anchor="ctr">
                    <a:lnL>
                      <a:noFill/>
                    </a:lnL>
                    <a:lnR>
                      <a:noFill/>
                    </a:lnR>
                    <a:lnT>
                      <a:noFill/>
                    </a:lnT>
                    <a:lnB>
                      <a:noFill/>
                    </a:lnB>
                  </a:tcPr>
                </a:tc>
                <a:tc>
                  <a:txBody>
                    <a:bodyPr/>
                    <a:lstStyle/>
                    <a:p>
                      <a:r>
                        <a:rPr lang="fr-BE" sz="2000" dirty="0" smtClean="0"/>
                        <a:t>Oui</a:t>
                      </a:r>
                      <a:endParaRPr lang="fr-BE" sz="2000" dirty="0"/>
                    </a:p>
                  </a:txBody>
                  <a:tcPr marL="15417" marR="15417" marT="15417" marB="15417" anchor="ctr">
                    <a:lnL>
                      <a:noFill/>
                    </a:lnL>
                    <a:lnR>
                      <a:noFill/>
                    </a:lnR>
                    <a:lnT>
                      <a:noFill/>
                    </a:lnT>
                    <a:lnB>
                      <a:noFill/>
                    </a:lnB>
                  </a:tcPr>
                </a:tc>
                <a:tc>
                  <a:txBody>
                    <a:bodyPr/>
                    <a:lstStyle/>
                    <a:p>
                      <a:r>
                        <a:rPr lang="fr-BE" sz="2000" dirty="0"/>
                        <a:t>4 m 60</a:t>
                      </a:r>
                    </a:p>
                  </a:txBody>
                  <a:tcPr marL="15417" marR="15417" marT="15417" marB="15417" anchor="ctr">
                    <a:lnL>
                      <a:noFill/>
                    </a:lnL>
                    <a:lnR>
                      <a:noFill/>
                    </a:lnR>
                    <a:lnT>
                      <a:noFill/>
                    </a:lnT>
                    <a:lnB>
                      <a:noFill/>
                    </a:lnB>
                  </a:tcPr>
                </a:tc>
                <a:tc>
                  <a:txBody>
                    <a:bodyPr/>
                    <a:lstStyle/>
                    <a:p>
                      <a:r>
                        <a:rPr lang="fr-BE" sz="2000" dirty="0"/>
                        <a:t>n° 7</a:t>
                      </a:r>
                    </a:p>
                  </a:txBody>
                  <a:tcPr marL="15417" marR="15417" marT="15417" marB="15417" anchor="ctr">
                    <a:lnL>
                      <a:noFill/>
                    </a:lnL>
                    <a:lnR>
                      <a:noFill/>
                    </a:lnR>
                    <a:lnT>
                      <a:noFill/>
                    </a:lnT>
                    <a:lnB>
                      <a:noFill/>
                    </a:lnB>
                  </a:tcPr>
                </a:tc>
                <a:tc>
                  <a:txBody>
                    <a:bodyPr/>
                    <a:lstStyle/>
                    <a:p>
                      <a:r>
                        <a:rPr lang="fr-BE" sz="2000" dirty="0"/>
                        <a:t>3,05 m</a:t>
                      </a:r>
                    </a:p>
                  </a:txBody>
                  <a:tcPr marL="15417" marR="15417" marT="15417" marB="15417" anchor="ctr">
                    <a:lnL>
                      <a:noFill/>
                    </a:lnL>
                    <a:lnR>
                      <a:noFill/>
                    </a:lnR>
                    <a:lnT>
                      <a:noFill/>
                    </a:lnT>
                    <a:lnB>
                      <a:noFill/>
                    </a:lnB>
                  </a:tcPr>
                </a:tc>
                <a:tc>
                  <a:txBody>
                    <a:bodyPr/>
                    <a:lstStyle/>
                    <a:p>
                      <a:pPr algn="ctr"/>
                      <a:r>
                        <a:rPr lang="fr-BE" sz="2000" dirty="0"/>
                        <a:t>3 pts</a:t>
                      </a:r>
                    </a:p>
                  </a:txBody>
                  <a:tcPr marL="15417" marR="15417" marT="15417" marB="15417" anchor="ctr">
                    <a:lnL>
                      <a:noFill/>
                    </a:lnL>
                    <a:lnR>
                      <a:noFill/>
                    </a:lnR>
                    <a:lnT>
                      <a:noFill/>
                    </a:lnT>
                    <a:lnB>
                      <a:noFill/>
                    </a:lnB>
                  </a:tcPr>
                </a:tc>
                <a:tc>
                  <a:txBody>
                    <a:bodyPr/>
                    <a:lstStyle/>
                    <a:p>
                      <a:pPr algn="ctr"/>
                      <a:r>
                        <a:rPr lang="fr-BE" sz="2000" dirty="0"/>
                        <a:t>oui</a:t>
                      </a:r>
                    </a:p>
                  </a:txBody>
                  <a:tcPr marL="15417" marR="15417" marT="15417" marB="15417" anchor="ctr">
                    <a:lnL>
                      <a:noFill/>
                    </a:lnL>
                    <a:lnR>
                      <a:noFill/>
                    </a:lnR>
                    <a:lnT>
                      <a:noFill/>
                    </a:lnT>
                    <a:lnB>
                      <a:noFill/>
                    </a:lnB>
                  </a:tcPr>
                </a:tc>
                <a:tc>
                  <a:txBody>
                    <a:bodyPr/>
                    <a:lstStyle/>
                    <a:p>
                      <a:pPr algn="ctr"/>
                      <a:r>
                        <a:rPr lang="fr-BE" sz="2000" dirty="0"/>
                        <a:t>oui</a:t>
                      </a:r>
                    </a:p>
                  </a:txBody>
                  <a:tcPr marL="15417" marR="15417" marT="15417" marB="15417" anchor="ctr">
                    <a:lnL>
                      <a:noFill/>
                    </a:lnL>
                    <a:lnR>
                      <a:noFill/>
                    </a:lnR>
                    <a:lnT>
                      <a:noFill/>
                    </a:lnT>
                    <a:lnB>
                      <a:noFill/>
                    </a:lnB>
                  </a:tcPr>
                </a:tc>
                <a:tc>
                  <a:txBody>
                    <a:bodyPr/>
                    <a:lstStyle/>
                    <a:p>
                      <a:pPr algn="ctr"/>
                      <a:r>
                        <a:rPr lang="fr-BE" sz="2000" dirty="0"/>
                        <a:t>non</a:t>
                      </a:r>
                    </a:p>
                  </a:txBody>
                  <a:tcPr marL="15417" marR="15417" marT="15417" marB="15417" anchor="ctr">
                    <a:lnL>
                      <a:noFill/>
                    </a:lnL>
                    <a:lnR>
                      <a:noFill/>
                    </a:lnR>
                    <a:lnT>
                      <a:noFill/>
                    </a:lnT>
                    <a:lnB>
                      <a:noFill/>
                    </a:lnB>
                  </a:tcPr>
                </a:tc>
              </a:tr>
              <a:tr h="358884">
                <a:tc>
                  <a:txBody>
                    <a:bodyPr/>
                    <a:lstStyle/>
                    <a:p>
                      <a:r>
                        <a:rPr lang="fr-BE" sz="1800" dirty="0" smtClean="0"/>
                        <a:t>U18 CADETS</a:t>
                      </a:r>
                      <a:endParaRPr lang="fr-BE" sz="1800" dirty="0"/>
                    </a:p>
                  </a:txBody>
                  <a:tcPr marL="15417" marR="15417" marT="15417" marB="15417" anchor="ctr">
                    <a:lnL>
                      <a:noFill/>
                    </a:lnL>
                    <a:lnR>
                      <a:noFill/>
                    </a:lnR>
                    <a:lnT>
                      <a:noFill/>
                    </a:lnT>
                    <a:lnB>
                      <a:noFill/>
                    </a:lnB>
                  </a:tcPr>
                </a:tc>
                <a:tc>
                  <a:txBody>
                    <a:bodyPr/>
                    <a:lstStyle/>
                    <a:p>
                      <a:r>
                        <a:rPr lang="fr-BE" sz="2000" dirty="0" smtClean="0"/>
                        <a:t>Oui</a:t>
                      </a:r>
                      <a:endParaRPr lang="fr-BE" sz="2000" dirty="0"/>
                    </a:p>
                  </a:txBody>
                  <a:tcPr marL="15417" marR="15417" marT="15417" marB="15417" anchor="ctr">
                    <a:lnL>
                      <a:noFill/>
                    </a:lnL>
                    <a:lnR>
                      <a:noFill/>
                    </a:lnR>
                    <a:lnT>
                      <a:noFill/>
                    </a:lnT>
                    <a:lnB>
                      <a:noFill/>
                    </a:lnB>
                  </a:tcPr>
                </a:tc>
                <a:tc>
                  <a:txBody>
                    <a:bodyPr/>
                    <a:lstStyle/>
                    <a:p>
                      <a:r>
                        <a:rPr lang="fr-BE" sz="2000"/>
                        <a:t>4 m 60</a:t>
                      </a:r>
                    </a:p>
                  </a:txBody>
                  <a:tcPr marL="15417" marR="15417" marT="15417" marB="15417" anchor="ctr">
                    <a:lnL>
                      <a:noFill/>
                    </a:lnL>
                    <a:lnR>
                      <a:noFill/>
                    </a:lnR>
                    <a:lnT>
                      <a:noFill/>
                    </a:lnT>
                    <a:lnB>
                      <a:noFill/>
                    </a:lnB>
                  </a:tcPr>
                </a:tc>
                <a:tc>
                  <a:txBody>
                    <a:bodyPr/>
                    <a:lstStyle/>
                    <a:p>
                      <a:r>
                        <a:rPr lang="fr-BE" sz="2000" dirty="0"/>
                        <a:t>n° 7</a:t>
                      </a:r>
                    </a:p>
                  </a:txBody>
                  <a:tcPr marL="15417" marR="15417" marT="15417" marB="15417" anchor="ctr">
                    <a:lnL>
                      <a:noFill/>
                    </a:lnL>
                    <a:lnR>
                      <a:noFill/>
                    </a:lnR>
                    <a:lnT>
                      <a:noFill/>
                    </a:lnT>
                    <a:lnB>
                      <a:noFill/>
                    </a:lnB>
                  </a:tcPr>
                </a:tc>
                <a:tc>
                  <a:txBody>
                    <a:bodyPr/>
                    <a:lstStyle/>
                    <a:p>
                      <a:r>
                        <a:rPr lang="fr-BE" sz="2000" dirty="0"/>
                        <a:t>3,05 m</a:t>
                      </a:r>
                    </a:p>
                  </a:txBody>
                  <a:tcPr marL="15417" marR="15417" marT="15417" marB="15417" anchor="ctr">
                    <a:lnL>
                      <a:noFill/>
                    </a:lnL>
                    <a:lnR>
                      <a:noFill/>
                    </a:lnR>
                    <a:lnT>
                      <a:noFill/>
                    </a:lnT>
                    <a:lnB>
                      <a:noFill/>
                    </a:lnB>
                  </a:tcPr>
                </a:tc>
                <a:tc>
                  <a:txBody>
                    <a:bodyPr/>
                    <a:lstStyle/>
                    <a:p>
                      <a:pPr algn="ctr"/>
                      <a:r>
                        <a:rPr lang="fr-BE" sz="2000" dirty="0"/>
                        <a:t>3 pts</a:t>
                      </a:r>
                    </a:p>
                  </a:txBody>
                  <a:tcPr marL="15417" marR="15417" marT="15417" marB="15417" anchor="ctr">
                    <a:lnL>
                      <a:noFill/>
                    </a:lnL>
                    <a:lnR>
                      <a:noFill/>
                    </a:lnR>
                    <a:lnT>
                      <a:noFill/>
                    </a:lnT>
                    <a:lnB>
                      <a:noFill/>
                    </a:lnB>
                  </a:tcPr>
                </a:tc>
                <a:tc>
                  <a:txBody>
                    <a:bodyPr/>
                    <a:lstStyle/>
                    <a:p>
                      <a:pPr algn="ctr"/>
                      <a:r>
                        <a:rPr lang="fr-BE" sz="2000" dirty="0"/>
                        <a:t>oui</a:t>
                      </a:r>
                    </a:p>
                  </a:txBody>
                  <a:tcPr marL="15417" marR="15417" marT="15417" marB="15417" anchor="ctr">
                    <a:lnL>
                      <a:noFill/>
                    </a:lnL>
                    <a:lnR>
                      <a:noFill/>
                    </a:lnR>
                    <a:lnT>
                      <a:noFill/>
                    </a:lnT>
                    <a:lnB>
                      <a:noFill/>
                    </a:lnB>
                  </a:tcPr>
                </a:tc>
                <a:tc>
                  <a:txBody>
                    <a:bodyPr/>
                    <a:lstStyle/>
                    <a:p>
                      <a:pPr algn="ctr"/>
                      <a:r>
                        <a:rPr lang="fr-BE" sz="2000" dirty="0"/>
                        <a:t>oui</a:t>
                      </a:r>
                    </a:p>
                  </a:txBody>
                  <a:tcPr marL="15417" marR="15417" marT="15417" marB="15417" anchor="ctr">
                    <a:lnL>
                      <a:noFill/>
                    </a:lnL>
                    <a:lnR>
                      <a:noFill/>
                    </a:lnR>
                    <a:lnT>
                      <a:noFill/>
                    </a:lnT>
                    <a:lnB>
                      <a:noFill/>
                    </a:lnB>
                  </a:tcPr>
                </a:tc>
                <a:tc>
                  <a:txBody>
                    <a:bodyPr/>
                    <a:lstStyle/>
                    <a:p>
                      <a:pPr algn="ctr"/>
                      <a:r>
                        <a:rPr lang="fr-BE" sz="2000" dirty="0"/>
                        <a:t>non</a:t>
                      </a:r>
                    </a:p>
                  </a:txBody>
                  <a:tcPr marL="15417" marR="15417" marT="15417" marB="15417" anchor="ctr">
                    <a:lnL>
                      <a:noFill/>
                    </a:lnL>
                    <a:lnR>
                      <a:noFill/>
                    </a:lnR>
                    <a:lnT>
                      <a:noFill/>
                    </a:lnT>
                    <a:lnB>
                      <a:noFill/>
                    </a:lnB>
                  </a:tcPr>
                </a:tc>
              </a:tr>
              <a:tr h="358884">
                <a:tc>
                  <a:txBody>
                    <a:bodyPr/>
                    <a:lstStyle/>
                    <a:p>
                      <a:r>
                        <a:rPr lang="fr-BE" sz="1800" dirty="0" smtClean="0"/>
                        <a:t>U16 MINIMES</a:t>
                      </a:r>
                      <a:endParaRPr lang="fr-BE" sz="1800" dirty="0"/>
                    </a:p>
                  </a:txBody>
                  <a:tcPr marL="15417" marR="15417" marT="15417" marB="15417" anchor="ctr">
                    <a:lnL>
                      <a:noFill/>
                    </a:lnL>
                    <a:lnR>
                      <a:noFill/>
                    </a:lnR>
                    <a:lnT>
                      <a:noFill/>
                    </a:lnT>
                    <a:lnB>
                      <a:noFill/>
                    </a:lnB>
                  </a:tcPr>
                </a:tc>
                <a:tc>
                  <a:txBody>
                    <a:bodyPr/>
                    <a:lstStyle/>
                    <a:p>
                      <a:r>
                        <a:rPr lang="fr-BE" sz="2000" dirty="0" smtClean="0"/>
                        <a:t>Oui</a:t>
                      </a:r>
                      <a:endParaRPr lang="fr-BE" sz="2000" dirty="0"/>
                    </a:p>
                  </a:txBody>
                  <a:tcPr marL="15417" marR="15417" marT="15417" marB="15417" anchor="ctr">
                    <a:lnL>
                      <a:noFill/>
                    </a:lnL>
                    <a:lnR>
                      <a:noFill/>
                    </a:lnR>
                    <a:lnT>
                      <a:noFill/>
                    </a:lnT>
                    <a:lnB>
                      <a:noFill/>
                    </a:lnB>
                  </a:tcPr>
                </a:tc>
                <a:tc>
                  <a:txBody>
                    <a:bodyPr/>
                    <a:lstStyle/>
                    <a:p>
                      <a:r>
                        <a:rPr lang="fr-BE" sz="2000"/>
                        <a:t>4 m 60</a:t>
                      </a:r>
                    </a:p>
                  </a:txBody>
                  <a:tcPr marL="15417" marR="15417" marT="15417" marB="15417" anchor="ctr">
                    <a:lnL>
                      <a:noFill/>
                    </a:lnL>
                    <a:lnR>
                      <a:noFill/>
                    </a:lnR>
                    <a:lnT>
                      <a:noFill/>
                    </a:lnT>
                    <a:lnB>
                      <a:noFill/>
                    </a:lnB>
                  </a:tcPr>
                </a:tc>
                <a:tc>
                  <a:txBody>
                    <a:bodyPr/>
                    <a:lstStyle/>
                    <a:p>
                      <a:r>
                        <a:rPr lang="fr-BE" sz="2000" dirty="0"/>
                        <a:t>n° 7</a:t>
                      </a:r>
                    </a:p>
                  </a:txBody>
                  <a:tcPr marL="15417" marR="15417" marT="15417" marB="15417" anchor="ctr">
                    <a:lnL>
                      <a:noFill/>
                    </a:lnL>
                    <a:lnR>
                      <a:noFill/>
                    </a:lnR>
                    <a:lnT>
                      <a:noFill/>
                    </a:lnT>
                    <a:lnB>
                      <a:noFill/>
                    </a:lnB>
                  </a:tcPr>
                </a:tc>
                <a:tc>
                  <a:txBody>
                    <a:bodyPr/>
                    <a:lstStyle/>
                    <a:p>
                      <a:r>
                        <a:rPr lang="fr-BE" sz="2000" dirty="0"/>
                        <a:t>3,05 m</a:t>
                      </a:r>
                    </a:p>
                  </a:txBody>
                  <a:tcPr marL="15417" marR="15417" marT="15417" marB="15417" anchor="ctr">
                    <a:lnL>
                      <a:noFill/>
                    </a:lnL>
                    <a:lnR>
                      <a:noFill/>
                    </a:lnR>
                    <a:lnT>
                      <a:noFill/>
                    </a:lnT>
                    <a:lnB>
                      <a:noFill/>
                    </a:lnB>
                  </a:tcPr>
                </a:tc>
                <a:tc>
                  <a:txBody>
                    <a:bodyPr/>
                    <a:lstStyle/>
                    <a:p>
                      <a:pPr algn="ctr"/>
                      <a:r>
                        <a:rPr lang="fr-BE" sz="2000" dirty="0"/>
                        <a:t>3 pts</a:t>
                      </a:r>
                    </a:p>
                  </a:txBody>
                  <a:tcPr marL="15417" marR="15417" marT="15417" marB="15417" anchor="ctr">
                    <a:lnL>
                      <a:noFill/>
                    </a:lnL>
                    <a:lnR>
                      <a:noFill/>
                    </a:lnR>
                    <a:lnT>
                      <a:noFill/>
                    </a:lnT>
                    <a:lnB>
                      <a:noFill/>
                    </a:lnB>
                  </a:tcPr>
                </a:tc>
                <a:tc>
                  <a:txBody>
                    <a:bodyPr/>
                    <a:lstStyle/>
                    <a:p>
                      <a:pPr algn="ctr"/>
                      <a:r>
                        <a:rPr lang="fr-BE" sz="2000" dirty="0"/>
                        <a:t>oui</a:t>
                      </a:r>
                    </a:p>
                  </a:txBody>
                  <a:tcPr marL="15417" marR="15417" marT="15417" marB="15417" anchor="ctr">
                    <a:lnL>
                      <a:noFill/>
                    </a:lnL>
                    <a:lnR>
                      <a:noFill/>
                    </a:lnR>
                    <a:lnT>
                      <a:noFill/>
                    </a:lnT>
                    <a:lnB>
                      <a:noFill/>
                    </a:lnB>
                  </a:tcPr>
                </a:tc>
                <a:tc>
                  <a:txBody>
                    <a:bodyPr/>
                    <a:lstStyle/>
                    <a:p>
                      <a:pPr algn="ctr"/>
                      <a:r>
                        <a:rPr lang="fr-BE" sz="2000" dirty="0"/>
                        <a:t>oui</a:t>
                      </a:r>
                    </a:p>
                  </a:txBody>
                  <a:tcPr marL="15417" marR="15417" marT="15417" marB="15417" anchor="ctr">
                    <a:lnL>
                      <a:noFill/>
                    </a:lnL>
                    <a:lnR>
                      <a:noFill/>
                    </a:lnR>
                    <a:lnT>
                      <a:noFill/>
                    </a:lnT>
                    <a:lnB>
                      <a:noFill/>
                    </a:lnB>
                  </a:tcPr>
                </a:tc>
                <a:tc>
                  <a:txBody>
                    <a:bodyPr/>
                    <a:lstStyle/>
                    <a:p>
                      <a:pPr algn="ctr"/>
                      <a:r>
                        <a:rPr lang="fr-BE" sz="2000" dirty="0"/>
                        <a:t>non</a:t>
                      </a:r>
                    </a:p>
                  </a:txBody>
                  <a:tcPr marL="15417" marR="15417" marT="15417" marB="15417" anchor="ctr">
                    <a:lnL>
                      <a:noFill/>
                    </a:lnL>
                    <a:lnR>
                      <a:noFill/>
                    </a:lnR>
                    <a:lnT>
                      <a:noFill/>
                    </a:lnT>
                    <a:lnB>
                      <a:noFill/>
                    </a:lnB>
                  </a:tcPr>
                </a:tc>
              </a:tr>
              <a:tr h="358884">
                <a:tc>
                  <a:txBody>
                    <a:bodyPr/>
                    <a:lstStyle/>
                    <a:p>
                      <a:r>
                        <a:rPr lang="fr-BE" sz="1800" dirty="0" smtClean="0"/>
                        <a:t>U14 PUPILLES</a:t>
                      </a:r>
                      <a:endParaRPr lang="fr-BE" sz="1800" dirty="0"/>
                    </a:p>
                  </a:txBody>
                  <a:tcPr marL="15417" marR="15417" marT="15417" marB="15417" anchor="ctr">
                    <a:lnL>
                      <a:noFill/>
                    </a:lnL>
                    <a:lnR>
                      <a:noFill/>
                    </a:lnR>
                    <a:lnT>
                      <a:noFill/>
                    </a:lnT>
                    <a:lnB>
                      <a:noFill/>
                    </a:lnB>
                  </a:tcPr>
                </a:tc>
                <a:tc>
                  <a:txBody>
                    <a:bodyPr/>
                    <a:lstStyle/>
                    <a:p>
                      <a:r>
                        <a:rPr lang="fr-BE" sz="2000" dirty="0" smtClean="0"/>
                        <a:t>Oui</a:t>
                      </a:r>
                      <a:endParaRPr lang="fr-BE" sz="2000" dirty="0"/>
                    </a:p>
                  </a:txBody>
                  <a:tcPr marL="15417" marR="15417" marT="15417" marB="15417" anchor="ctr">
                    <a:lnL>
                      <a:noFill/>
                    </a:lnL>
                    <a:lnR>
                      <a:noFill/>
                    </a:lnR>
                    <a:lnT>
                      <a:noFill/>
                    </a:lnT>
                    <a:lnB>
                      <a:noFill/>
                    </a:lnB>
                  </a:tcPr>
                </a:tc>
                <a:tc>
                  <a:txBody>
                    <a:bodyPr/>
                    <a:lstStyle/>
                    <a:p>
                      <a:r>
                        <a:rPr lang="fr-BE" sz="2000"/>
                        <a:t>4 m 60</a:t>
                      </a:r>
                    </a:p>
                  </a:txBody>
                  <a:tcPr marL="15417" marR="15417" marT="15417" marB="15417" anchor="ctr">
                    <a:lnL>
                      <a:noFill/>
                    </a:lnL>
                    <a:lnR>
                      <a:noFill/>
                    </a:lnR>
                    <a:lnT>
                      <a:noFill/>
                    </a:lnT>
                    <a:lnB>
                      <a:noFill/>
                    </a:lnB>
                  </a:tcPr>
                </a:tc>
                <a:tc>
                  <a:txBody>
                    <a:bodyPr/>
                    <a:lstStyle/>
                    <a:p>
                      <a:r>
                        <a:rPr lang="fr-BE" sz="2000"/>
                        <a:t>n° 5</a:t>
                      </a:r>
                    </a:p>
                  </a:txBody>
                  <a:tcPr marL="15417" marR="15417" marT="15417" marB="15417" anchor="ctr">
                    <a:lnL>
                      <a:noFill/>
                    </a:lnL>
                    <a:lnR>
                      <a:noFill/>
                    </a:lnR>
                    <a:lnT>
                      <a:noFill/>
                    </a:lnT>
                    <a:lnB>
                      <a:noFill/>
                    </a:lnB>
                  </a:tcPr>
                </a:tc>
                <a:tc>
                  <a:txBody>
                    <a:bodyPr/>
                    <a:lstStyle/>
                    <a:p>
                      <a:r>
                        <a:rPr lang="fr-BE" sz="2000" dirty="0"/>
                        <a:t>3,05 m</a:t>
                      </a:r>
                    </a:p>
                  </a:txBody>
                  <a:tcPr marL="15417" marR="15417" marT="15417" marB="15417" anchor="ctr">
                    <a:lnL>
                      <a:noFill/>
                    </a:lnL>
                    <a:lnR>
                      <a:noFill/>
                    </a:lnR>
                    <a:lnT>
                      <a:noFill/>
                    </a:lnT>
                    <a:lnB>
                      <a:noFill/>
                    </a:lnB>
                  </a:tcPr>
                </a:tc>
                <a:tc>
                  <a:txBody>
                    <a:bodyPr/>
                    <a:lstStyle/>
                    <a:p>
                      <a:pPr algn="ctr"/>
                      <a:r>
                        <a:rPr lang="fr-BE" sz="2000" dirty="0"/>
                        <a:t>3 pts</a:t>
                      </a:r>
                    </a:p>
                  </a:txBody>
                  <a:tcPr marL="15417" marR="15417" marT="15417" marB="15417" anchor="ctr">
                    <a:lnL>
                      <a:noFill/>
                    </a:lnL>
                    <a:lnR>
                      <a:noFill/>
                    </a:lnR>
                    <a:lnT>
                      <a:noFill/>
                    </a:lnT>
                    <a:lnB>
                      <a:noFill/>
                    </a:lnB>
                  </a:tcPr>
                </a:tc>
                <a:tc>
                  <a:txBody>
                    <a:bodyPr/>
                    <a:lstStyle/>
                    <a:p>
                      <a:pPr algn="ctr"/>
                      <a:r>
                        <a:rPr lang="fr-BE" sz="2000" dirty="0"/>
                        <a:t>oui</a:t>
                      </a:r>
                    </a:p>
                  </a:txBody>
                  <a:tcPr marL="15417" marR="15417" marT="15417" marB="15417" anchor="ctr">
                    <a:lnL>
                      <a:noFill/>
                    </a:lnL>
                    <a:lnR>
                      <a:noFill/>
                    </a:lnR>
                    <a:lnT>
                      <a:noFill/>
                    </a:lnT>
                    <a:lnB>
                      <a:noFill/>
                    </a:lnB>
                  </a:tcPr>
                </a:tc>
                <a:tc>
                  <a:txBody>
                    <a:bodyPr/>
                    <a:lstStyle/>
                    <a:p>
                      <a:pPr algn="ctr"/>
                      <a:r>
                        <a:rPr lang="fr-BE" sz="2000" dirty="0"/>
                        <a:t>oui</a:t>
                      </a:r>
                    </a:p>
                  </a:txBody>
                  <a:tcPr marL="15417" marR="15417" marT="15417" marB="15417" anchor="ctr">
                    <a:lnL>
                      <a:noFill/>
                    </a:lnL>
                    <a:lnR>
                      <a:noFill/>
                    </a:lnR>
                    <a:lnT>
                      <a:noFill/>
                    </a:lnT>
                    <a:lnB>
                      <a:noFill/>
                    </a:lnB>
                  </a:tcPr>
                </a:tc>
                <a:tc>
                  <a:txBody>
                    <a:bodyPr/>
                    <a:lstStyle/>
                    <a:p>
                      <a:pPr algn="ctr"/>
                      <a:r>
                        <a:rPr lang="fr-BE" sz="2000" dirty="0"/>
                        <a:t>non</a:t>
                      </a:r>
                    </a:p>
                  </a:txBody>
                  <a:tcPr marL="15417" marR="15417" marT="15417" marB="15417" anchor="ctr">
                    <a:lnL>
                      <a:noFill/>
                    </a:lnL>
                    <a:lnR>
                      <a:noFill/>
                    </a:lnR>
                    <a:lnT>
                      <a:noFill/>
                    </a:lnT>
                    <a:lnB>
                      <a:noFill/>
                    </a:lnB>
                  </a:tcPr>
                </a:tc>
              </a:tr>
              <a:tr h="358884">
                <a:tc>
                  <a:txBody>
                    <a:bodyPr/>
                    <a:lstStyle/>
                    <a:p>
                      <a:r>
                        <a:rPr lang="fr-BE" sz="1800" dirty="0" smtClean="0"/>
                        <a:t>U12 </a:t>
                      </a:r>
                      <a:r>
                        <a:rPr lang="fr-BE" sz="1400" dirty="0" smtClean="0"/>
                        <a:t>BENJAMINS ²</a:t>
                      </a:r>
                      <a:endParaRPr lang="fr-BE" sz="1400" dirty="0"/>
                    </a:p>
                  </a:txBody>
                  <a:tcPr marL="15417" marR="15417" marT="15417" marB="15417" anchor="ctr">
                    <a:lnL>
                      <a:noFill/>
                    </a:lnL>
                    <a:lnR>
                      <a:noFill/>
                    </a:lnR>
                    <a:lnT>
                      <a:noFill/>
                    </a:lnT>
                    <a:lnB>
                      <a:noFill/>
                    </a:lnB>
                  </a:tcPr>
                </a:tc>
                <a:tc>
                  <a:txBody>
                    <a:bodyPr/>
                    <a:lstStyle/>
                    <a:p>
                      <a:r>
                        <a:rPr lang="fr-BE" sz="2000" dirty="0" smtClean="0"/>
                        <a:t>Oui</a:t>
                      </a:r>
                      <a:endParaRPr lang="fr-BE" sz="2000" dirty="0"/>
                    </a:p>
                  </a:txBody>
                  <a:tcPr marL="15417" marR="15417" marT="15417" marB="15417" anchor="ctr">
                    <a:lnL>
                      <a:noFill/>
                    </a:lnL>
                    <a:lnR>
                      <a:noFill/>
                    </a:lnR>
                    <a:lnT>
                      <a:noFill/>
                    </a:lnT>
                    <a:lnB>
                      <a:noFill/>
                    </a:lnB>
                  </a:tcPr>
                </a:tc>
                <a:tc>
                  <a:txBody>
                    <a:bodyPr/>
                    <a:lstStyle/>
                    <a:p>
                      <a:r>
                        <a:rPr lang="fr-BE" sz="2000"/>
                        <a:t>4 m 00</a:t>
                      </a:r>
                    </a:p>
                  </a:txBody>
                  <a:tcPr marL="15417" marR="15417" marT="15417" marB="15417" anchor="ctr">
                    <a:lnL>
                      <a:noFill/>
                    </a:lnL>
                    <a:lnR>
                      <a:noFill/>
                    </a:lnR>
                    <a:lnT>
                      <a:noFill/>
                    </a:lnT>
                    <a:lnB>
                      <a:noFill/>
                    </a:lnB>
                  </a:tcPr>
                </a:tc>
                <a:tc>
                  <a:txBody>
                    <a:bodyPr/>
                    <a:lstStyle/>
                    <a:p>
                      <a:r>
                        <a:rPr lang="fr-BE" sz="2000"/>
                        <a:t>n° 5</a:t>
                      </a:r>
                    </a:p>
                  </a:txBody>
                  <a:tcPr marL="15417" marR="15417" marT="15417" marB="15417" anchor="ctr">
                    <a:lnL>
                      <a:noFill/>
                    </a:lnL>
                    <a:lnR>
                      <a:noFill/>
                    </a:lnR>
                    <a:lnT>
                      <a:noFill/>
                    </a:lnT>
                    <a:lnB>
                      <a:noFill/>
                    </a:lnB>
                  </a:tcPr>
                </a:tc>
                <a:tc>
                  <a:txBody>
                    <a:bodyPr/>
                    <a:lstStyle/>
                    <a:p>
                      <a:r>
                        <a:rPr lang="fr-BE" sz="2000" dirty="0"/>
                        <a:t>2,60 m</a:t>
                      </a:r>
                    </a:p>
                  </a:txBody>
                  <a:tcPr marL="15417" marR="15417" marT="15417" marB="15417" anchor="ctr">
                    <a:lnL>
                      <a:noFill/>
                    </a:lnL>
                    <a:lnR>
                      <a:noFill/>
                    </a:lnR>
                    <a:lnT>
                      <a:noFill/>
                    </a:lnT>
                    <a:lnB>
                      <a:noFill/>
                    </a:lnB>
                  </a:tcPr>
                </a:tc>
                <a:tc>
                  <a:txBody>
                    <a:bodyPr/>
                    <a:lstStyle/>
                    <a:p>
                      <a:pPr algn="ctr"/>
                      <a:r>
                        <a:rPr lang="fr-BE" sz="2000" dirty="0"/>
                        <a:t>2 pts</a:t>
                      </a:r>
                    </a:p>
                  </a:txBody>
                  <a:tcPr marL="15417" marR="15417" marT="15417" marB="15417" anchor="ctr">
                    <a:lnL>
                      <a:noFill/>
                    </a:lnL>
                    <a:lnR>
                      <a:noFill/>
                    </a:lnR>
                    <a:lnT>
                      <a:noFill/>
                    </a:lnT>
                    <a:lnB>
                      <a:noFill/>
                    </a:lnB>
                  </a:tcPr>
                </a:tc>
                <a:tc>
                  <a:txBody>
                    <a:bodyPr/>
                    <a:lstStyle/>
                    <a:p>
                      <a:pPr algn="ctr"/>
                      <a:r>
                        <a:rPr lang="fr-BE" sz="2000" dirty="0"/>
                        <a:t>non</a:t>
                      </a:r>
                    </a:p>
                  </a:txBody>
                  <a:tcPr marL="15417" marR="15417" marT="15417" marB="15417" anchor="ctr">
                    <a:lnL>
                      <a:noFill/>
                    </a:lnL>
                    <a:lnR>
                      <a:noFill/>
                    </a:lnR>
                    <a:lnT>
                      <a:noFill/>
                    </a:lnT>
                    <a:lnB>
                      <a:noFill/>
                    </a:lnB>
                  </a:tcPr>
                </a:tc>
                <a:tc>
                  <a:txBody>
                    <a:bodyPr/>
                    <a:lstStyle/>
                    <a:p>
                      <a:pPr algn="ctr"/>
                      <a:r>
                        <a:rPr lang="fr-BE" sz="2000" dirty="0"/>
                        <a:t>oui</a:t>
                      </a:r>
                    </a:p>
                  </a:txBody>
                  <a:tcPr marL="15417" marR="15417" marT="15417" marB="15417" anchor="ctr">
                    <a:lnL>
                      <a:noFill/>
                    </a:lnL>
                    <a:lnR>
                      <a:noFill/>
                    </a:lnR>
                    <a:lnT>
                      <a:noFill/>
                    </a:lnT>
                    <a:lnB>
                      <a:noFill/>
                    </a:lnB>
                  </a:tcPr>
                </a:tc>
                <a:tc>
                  <a:txBody>
                    <a:bodyPr/>
                    <a:lstStyle/>
                    <a:p>
                      <a:pPr algn="ctr"/>
                      <a:r>
                        <a:rPr lang="fr-BE" sz="2000" dirty="0"/>
                        <a:t>non</a:t>
                      </a:r>
                      <a:r>
                        <a:rPr lang="fr-BE" sz="1800" dirty="0"/>
                        <a:t> *</a:t>
                      </a:r>
                    </a:p>
                  </a:txBody>
                  <a:tcPr marL="15417" marR="15417" marT="15417" marB="15417" anchor="ctr">
                    <a:lnL>
                      <a:noFill/>
                    </a:lnL>
                    <a:lnR>
                      <a:noFill/>
                    </a:lnR>
                    <a:lnT>
                      <a:noFill/>
                    </a:lnT>
                    <a:lnB>
                      <a:noFill/>
                    </a:lnB>
                  </a:tcPr>
                </a:tc>
              </a:tr>
              <a:tr h="358884">
                <a:tc>
                  <a:txBody>
                    <a:bodyPr/>
                    <a:lstStyle/>
                    <a:p>
                      <a:r>
                        <a:rPr lang="fr-BE" sz="1800" dirty="0" smtClean="0"/>
                        <a:t>U10 </a:t>
                      </a:r>
                      <a:r>
                        <a:rPr lang="fr-BE" sz="1600" dirty="0" smtClean="0"/>
                        <a:t>POUSSINS ²</a:t>
                      </a:r>
                      <a:endParaRPr lang="fr-BE" sz="1600" dirty="0"/>
                    </a:p>
                  </a:txBody>
                  <a:tcPr marL="15417" marR="15417" marT="15417" marB="15417" anchor="ctr">
                    <a:lnL>
                      <a:noFill/>
                    </a:lnL>
                    <a:lnR>
                      <a:noFill/>
                    </a:lnR>
                    <a:lnT>
                      <a:noFill/>
                    </a:lnT>
                    <a:lnB>
                      <a:noFill/>
                    </a:lnB>
                  </a:tcPr>
                </a:tc>
                <a:tc>
                  <a:txBody>
                    <a:bodyPr/>
                    <a:lstStyle/>
                    <a:p>
                      <a:r>
                        <a:rPr lang="fr-BE" sz="2000" dirty="0" smtClean="0"/>
                        <a:t>Club</a:t>
                      </a:r>
                      <a:endParaRPr lang="fr-BE" sz="2000" dirty="0"/>
                    </a:p>
                  </a:txBody>
                  <a:tcPr marL="15417" marR="15417" marT="15417" marB="15417" anchor="ctr">
                    <a:lnL>
                      <a:noFill/>
                    </a:lnL>
                    <a:lnR>
                      <a:noFill/>
                    </a:lnR>
                    <a:lnT>
                      <a:noFill/>
                    </a:lnT>
                    <a:lnB>
                      <a:noFill/>
                    </a:lnB>
                  </a:tcPr>
                </a:tc>
                <a:tc>
                  <a:txBody>
                    <a:bodyPr/>
                    <a:lstStyle/>
                    <a:p>
                      <a:pPr algn="ctr"/>
                      <a:r>
                        <a:rPr lang="fr-BE" sz="2000" dirty="0" smtClean="0"/>
                        <a:t>-</a:t>
                      </a:r>
                      <a:endParaRPr lang="fr-BE" sz="2000" dirty="0"/>
                    </a:p>
                  </a:txBody>
                  <a:tcPr marL="15417" marR="15417" marT="15417" marB="15417" anchor="ctr">
                    <a:lnL>
                      <a:noFill/>
                    </a:lnL>
                    <a:lnR>
                      <a:noFill/>
                    </a:lnR>
                    <a:lnT>
                      <a:noFill/>
                    </a:lnT>
                    <a:lnB>
                      <a:noFill/>
                    </a:lnB>
                  </a:tcPr>
                </a:tc>
                <a:tc>
                  <a:txBody>
                    <a:bodyPr/>
                    <a:lstStyle/>
                    <a:p>
                      <a:r>
                        <a:rPr lang="fr-BE" sz="2000"/>
                        <a:t>n° 5</a:t>
                      </a:r>
                    </a:p>
                  </a:txBody>
                  <a:tcPr marL="15417" marR="15417" marT="15417" marB="15417" anchor="ctr">
                    <a:lnL>
                      <a:noFill/>
                    </a:lnL>
                    <a:lnR>
                      <a:noFill/>
                    </a:lnR>
                    <a:lnT>
                      <a:noFill/>
                    </a:lnT>
                    <a:lnB>
                      <a:noFill/>
                    </a:lnB>
                  </a:tcPr>
                </a:tc>
                <a:tc>
                  <a:txBody>
                    <a:bodyPr/>
                    <a:lstStyle/>
                    <a:p>
                      <a:r>
                        <a:rPr lang="fr-BE" sz="2000" dirty="0"/>
                        <a:t>2,60 m</a:t>
                      </a:r>
                    </a:p>
                  </a:txBody>
                  <a:tcPr marL="15417" marR="15417" marT="15417" marB="15417" anchor="ctr">
                    <a:lnL>
                      <a:noFill/>
                    </a:lnL>
                    <a:lnR>
                      <a:noFill/>
                    </a:lnR>
                    <a:lnT>
                      <a:noFill/>
                    </a:lnT>
                    <a:lnB>
                      <a:noFill/>
                    </a:lnB>
                  </a:tcPr>
                </a:tc>
                <a:tc>
                  <a:txBody>
                    <a:bodyPr/>
                    <a:lstStyle/>
                    <a:p>
                      <a:pPr algn="ctr"/>
                      <a:r>
                        <a:rPr lang="fr-BE" sz="2000" dirty="0" smtClean="0"/>
                        <a:t>-</a:t>
                      </a:r>
                      <a:endParaRPr lang="fr-BE" sz="2000" dirty="0"/>
                    </a:p>
                  </a:txBody>
                  <a:tcPr marL="15417" marR="15417" marT="15417" marB="15417" anchor="ctr">
                    <a:lnL>
                      <a:noFill/>
                    </a:lnL>
                    <a:lnR>
                      <a:noFill/>
                    </a:lnR>
                    <a:lnT>
                      <a:noFill/>
                    </a:lnT>
                    <a:lnB>
                      <a:noFill/>
                    </a:lnB>
                  </a:tcPr>
                </a:tc>
                <a:tc>
                  <a:txBody>
                    <a:bodyPr/>
                    <a:lstStyle/>
                    <a:p>
                      <a:pPr algn="ctr"/>
                      <a:r>
                        <a:rPr lang="fr-BE" sz="2000" dirty="0" smtClean="0"/>
                        <a:t>-</a:t>
                      </a:r>
                      <a:endParaRPr lang="fr-BE" sz="2000" dirty="0"/>
                    </a:p>
                  </a:txBody>
                  <a:tcPr marL="15417" marR="15417" marT="15417" marB="15417" anchor="ctr">
                    <a:lnL>
                      <a:noFill/>
                    </a:lnL>
                    <a:lnR>
                      <a:noFill/>
                    </a:lnR>
                    <a:lnT>
                      <a:noFill/>
                    </a:lnT>
                    <a:lnB>
                      <a:noFill/>
                    </a:lnB>
                  </a:tcPr>
                </a:tc>
                <a:tc>
                  <a:txBody>
                    <a:bodyPr/>
                    <a:lstStyle/>
                    <a:p>
                      <a:pPr algn="ctr"/>
                      <a:r>
                        <a:rPr lang="fr-BE" sz="2000" dirty="0" smtClean="0"/>
                        <a:t>-</a:t>
                      </a:r>
                      <a:endParaRPr lang="fr-BE" sz="2000" dirty="0"/>
                    </a:p>
                  </a:txBody>
                  <a:tcPr marL="15417" marR="15417" marT="15417" marB="15417" anchor="ctr">
                    <a:lnL>
                      <a:noFill/>
                    </a:lnL>
                    <a:lnR>
                      <a:noFill/>
                    </a:lnR>
                    <a:lnT>
                      <a:noFill/>
                    </a:lnT>
                    <a:lnB>
                      <a:noFill/>
                    </a:lnB>
                  </a:tcPr>
                </a:tc>
                <a:tc>
                  <a:txBody>
                    <a:bodyPr/>
                    <a:lstStyle/>
                    <a:p>
                      <a:pPr algn="ctr"/>
                      <a:r>
                        <a:rPr lang="fr-BE" sz="2000" dirty="0" smtClean="0"/>
                        <a:t>-</a:t>
                      </a:r>
                      <a:endParaRPr lang="fr-BE" sz="1800" dirty="0"/>
                    </a:p>
                  </a:txBody>
                  <a:tcPr marL="15417" marR="15417" marT="15417" marB="15417" anchor="ctr">
                    <a:lnL>
                      <a:noFill/>
                    </a:lnL>
                    <a:lnR>
                      <a:noFill/>
                    </a:lnR>
                    <a:lnT>
                      <a:noFill/>
                    </a:lnT>
                    <a:lnB>
                      <a:noFill/>
                    </a:lnB>
                  </a:tcPr>
                </a:tc>
              </a:tr>
              <a:tr h="358884">
                <a:tc>
                  <a:txBody>
                    <a:bodyPr/>
                    <a:lstStyle/>
                    <a:p>
                      <a:r>
                        <a:rPr lang="fr-BE" sz="1800" dirty="0" smtClean="0"/>
                        <a:t>U8-U7-U6 ²</a:t>
                      </a:r>
                      <a:endParaRPr lang="fr-BE" sz="1800" dirty="0"/>
                    </a:p>
                  </a:txBody>
                  <a:tcPr marL="15417" marR="15417" marT="15417" marB="15417" anchor="ctr">
                    <a:lnL>
                      <a:noFill/>
                    </a:lnL>
                    <a:lnR>
                      <a:noFill/>
                    </a:lnR>
                    <a:lnT>
                      <a:noFill/>
                    </a:lnT>
                    <a:lnB>
                      <a:noFill/>
                    </a:lnB>
                  </a:tcPr>
                </a:tc>
                <a:tc>
                  <a:txBody>
                    <a:bodyPr/>
                    <a:lstStyle/>
                    <a:p>
                      <a:r>
                        <a:rPr lang="fr-BE" sz="2000" dirty="0" smtClean="0"/>
                        <a:t>Club</a:t>
                      </a:r>
                      <a:endParaRPr lang="fr-BE" sz="2000" dirty="0"/>
                    </a:p>
                  </a:txBody>
                  <a:tcPr marL="15417" marR="15417" marT="15417" marB="15417" anchor="ctr">
                    <a:lnL>
                      <a:noFill/>
                    </a:lnL>
                    <a:lnR>
                      <a:noFill/>
                    </a:lnR>
                    <a:lnT>
                      <a:noFill/>
                    </a:lnT>
                    <a:lnB>
                      <a:noFill/>
                    </a:lnB>
                  </a:tcPr>
                </a:tc>
                <a:tc>
                  <a:txBody>
                    <a:bodyPr/>
                    <a:lstStyle/>
                    <a:p>
                      <a:pPr algn="ctr"/>
                      <a:r>
                        <a:rPr lang="fr-BE" sz="2000" dirty="0" smtClean="0"/>
                        <a:t>-</a:t>
                      </a:r>
                      <a:endParaRPr lang="fr-BE" sz="2000" dirty="0"/>
                    </a:p>
                  </a:txBody>
                  <a:tcPr marL="15417" marR="15417" marT="15417" marB="15417" anchor="ctr">
                    <a:lnL>
                      <a:noFill/>
                    </a:lnL>
                    <a:lnR>
                      <a:noFill/>
                    </a:lnR>
                    <a:lnT>
                      <a:noFill/>
                    </a:lnT>
                    <a:lnB>
                      <a:noFill/>
                    </a:lnB>
                  </a:tcPr>
                </a:tc>
                <a:tc>
                  <a:txBody>
                    <a:bodyPr/>
                    <a:lstStyle/>
                    <a:p>
                      <a:r>
                        <a:rPr lang="fr-BE" sz="2000"/>
                        <a:t>n° 4</a:t>
                      </a:r>
                    </a:p>
                  </a:txBody>
                  <a:tcPr marL="15417" marR="15417" marT="15417" marB="15417" anchor="ctr">
                    <a:lnL>
                      <a:noFill/>
                    </a:lnL>
                    <a:lnR>
                      <a:noFill/>
                    </a:lnR>
                    <a:lnT>
                      <a:noFill/>
                    </a:lnT>
                    <a:lnB>
                      <a:noFill/>
                    </a:lnB>
                  </a:tcPr>
                </a:tc>
                <a:tc>
                  <a:txBody>
                    <a:bodyPr/>
                    <a:lstStyle/>
                    <a:p>
                      <a:r>
                        <a:rPr lang="fr-BE" sz="2000" dirty="0"/>
                        <a:t>2,60 m</a:t>
                      </a:r>
                    </a:p>
                  </a:txBody>
                  <a:tcPr marL="15417" marR="15417" marT="15417" marB="15417" anchor="ctr">
                    <a:lnL>
                      <a:noFill/>
                    </a:lnL>
                    <a:lnR>
                      <a:noFill/>
                    </a:lnR>
                    <a:lnT>
                      <a:noFill/>
                    </a:lnT>
                    <a:lnB>
                      <a:noFill/>
                    </a:lnB>
                  </a:tcPr>
                </a:tc>
                <a:tc>
                  <a:txBody>
                    <a:bodyPr/>
                    <a:lstStyle/>
                    <a:p>
                      <a:pPr algn="ctr"/>
                      <a:r>
                        <a:rPr lang="fr-BE" sz="2000" dirty="0"/>
                        <a:t>-</a:t>
                      </a:r>
                    </a:p>
                  </a:txBody>
                  <a:tcPr marL="15417" marR="15417" marT="15417" marB="15417" anchor="ctr">
                    <a:lnL>
                      <a:noFill/>
                    </a:lnL>
                    <a:lnR>
                      <a:noFill/>
                    </a:lnR>
                    <a:lnT>
                      <a:noFill/>
                    </a:lnT>
                    <a:lnB>
                      <a:noFill/>
                    </a:lnB>
                  </a:tcPr>
                </a:tc>
                <a:tc>
                  <a:txBody>
                    <a:bodyPr/>
                    <a:lstStyle/>
                    <a:p>
                      <a:pPr algn="ctr"/>
                      <a:r>
                        <a:rPr lang="fr-BE" sz="2000" dirty="0" smtClean="0"/>
                        <a:t>-</a:t>
                      </a:r>
                      <a:endParaRPr lang="fr-BE" sz="2000" dirty="0"/>
                    </a:p>
                  </a:txBody>
                  <a:tcPr marL="15417" marR="15417" marT="15417" marB="15417" anchor="ctr">
                    <a:lnL>
                      <a:noFill/>
                    </a:lnL>
                    <a:lnR>
                      <a:noFill/>
                    </a:lnR>
                    <a:lnT>
                      <a:noFill/>
                    </a:lnT>
                    <a:lnB>
                      <a:noFill/>
                    </a:lnB>
                  </a:tcPr>
                </a:tc>
                <a:tc>
                  <a:txBody>
                    <a:bodyPr/>
                    <a:lstStyle/>
                    <a:p>
                      <a:pPr algn="ctr"/>
                      <a:r>
                        <a:rPr lang="fr-BE" sz="2000" dirty="0" smtClean="0"/>
                        <a:t>-</a:t>
                      </a:r>
                      <a:endParaRPr lang="fr-BE" sz="2000" dirty="0"/>
                    </a:p>
                  </a:txBody>
                  <a:tcPr marL="15417" marR="15417" marT="15417" marB="15417" anchor="ctr">
                    <a:lnL>
                      <a:noFill/>
                    </a:lnL>
                    <a:lnR>
                      <a:noFill/>
                    </a:lnR>
                    <a:lnT>
                      <a:noFill/>
                    </a:lnT>
                    <a:lnB>
                      <a:noFill/>
                    </a:lnB>
                  </a:tcPr>
                </a:tc>
                <a:tc>
                  <a:txBody>
                    <a:bodyPr/>
                    <a:lstStyle/>
                    <a:p>
                      <a:pPr algn="ctr"/>
                      <a:r>
                        <a:rPr lang="fr-BE" sz="2000" dirty="0" smtClean="0"/>
                        <a:t>-</a:t>
                      </a:r>
                      <a:endParaRPr lang="fr-BE" sz="1800" dirty="0"/>
                    </a:p>
                  </a:txBody>
                  <a:tcPr marL="15417" marR="15417" marT="15417" marB="15417" anchor="ctr">
                    <a:lnL>
                      <a:noFill/>
                    </a:lnL>
                    <a:lnR>
                      <a:noFill/>
                    </a:lnR>
                    <a:lnT>
                      <a:noFill/>
                    </a:lnT>
                    <a:lnB>
                      <a:noFill/>
                    </a:lnB>
                  </a:tcPr>
                </a:tc>
              </a:tr>
              <a:tr h="1304233">
                <a:tc gridSpan="9">
                  <a:txBody>
                    <a:bodyPr/>
                    <a:lstStyle/>
                    <a:p>
                      <a:pPr algn="l"/>
                      <a:r>
                        <a:rPr lang="fr-BE" sz="1400" dirty="0"/>
                        <a:t>² Chaque joueur doit, au moins, commencer un des trois premiers quart-temps ; le marqueur doit entourer le numéro des joueurs qui forment le "5" de base lors de chaque quart-temps.</a:t>
                      </a:r>
                      <a:br>
                        <a:rPr lang="fr-BE" sz="1400" dirty="0"/>
                      </a:br>
                      <a:r>
                        <a:rPr lang="fr-BE" sz="1400" dirty="0"/>
                        <a:t>Défense individuelle obligatoire et écrans interdits</a:t>
                      </a:r>
                      <a:br>
                        <a:rPr lang="fr-BE" sz="1400" dirty="0"/>
                      </a:br>
                      <a:r>
                        <a:rPr lang="fr-BE" sz="1400" dirty="0"/>
                        <a:t>Remplacements - 3 premiers quart-temps : lors des temps-morts, sur blessure ou cinq fautes (un seul joueur peut être remplacé) ; 4ème quart-temps : lors de chaque arrêt de chrono</a:t>
                      </a:r>
                      <a:br>
                        <a:rPr lang="fr-BE" sz="1400" dirty="0"/>
                      </a:br>
                      <a:r>
                        <a:rPr lang="fr-BE" sz="1400" dirty="0"/>
                        <a:t>Feuille spéciale en un </a:t>
                      </a:r>
                      <a:r>
                        <a:rPr lang="fr-BE" sz="1400" dirty="0" smtClean="0"/>
                        <a:t>exemplaire.</a:t>
                      </a:r>
                      <a:endParaRPr lang="fr-BE" sz="1400" dirty="0"/>
                    </a:p>
                  </a:txBody>
                  <a:tcPr marL="15417" marR="15417" marT="15417" marB="15417" anchor="ctr">
                    <a:lnL>
                      <a:noFill/>
                    </a:lnL>
                    <a:lnR>
                      <a:noFill/>
                    </a:lnR>
                    <a:lnT>
                      <a:noFill/>
                    </a:lnT>
                    <a:lnB>
                      <a:noFill/>
                    </a:lnB>
                  </a:tcP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tr>
              <a:tr h="516441">
                <a:tc gridSpan="9">
                  <a:txBody>
                    <a:bodyPr/>
                    <a:lstStyle/>
                    <a:p>
                      <a:pPr algn="l"/>
                      <a:r>
                        <a:rPr lang="fr-BE" sz="1400" dirty="0"/>
                        <a:t>* En coupe provinciale jeunes, prolongation de 3' si égalité</a:t>
                      </a:r>
                      <a:br>
                        <a:rPr lang="fr-BE" sz="1400" dirty="0"/>
                      </a:br>
                      <a:r>
                        <a:rPr lang="fr-BE" sz="1400" dirty="0"/>
                        <a:t>** Suppression du marquoir et du décompte des points à la feuille durant toute la rencontre</a:t>
                      </a:r>
                    </a:p>
                  </a:txBody>
                  <a:tcPr marL="15417" marR="15417" marT="15417" marB="15417" anchor="ctr">
                    <a:lnL>
                      <a:noFill/>
                    </a:lnL>
                    <a:lnR>
                      <a:noFill/>
                    </a:lnR>
                    <a:lnT>
                      <a:noFill/>
                    </a:lnT>
                    <a:lnB>
                      <a:noFill/>
                    </a:lnB>
                  </a:tcP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tr>
            </a:tbl>
          </a:graphicData>
        </a:graphic>
      </p:graphicFrame>
      <p:sp>
        <p:nvSpPr>
          <p:cNvPr id="13414" name="Rectangle 2"/>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pPr algn="ctr" eaLnBrk="0" hangingPunct="0"/>
            <a:endParaRPr lang="fr-FR"/>
          </a:p>
          <a:p>
            <a:pPr algn="ctr" eaLnBrk="0" hangingPunct="0"/>
            <a:endParaRPr lang="fr-FR"/>
          </a:p>
        </p:txBody>
      </p:sp>
      <p:cxnSp>
        <p:nvCxnSpPr>
          <p:cNvPr id="31" name="Connecteur droit 30"/>
          <p:cNvCxnSpPr/>
          <p:nvPr/>
        </p:nvCxnSpPr>
        <p:spPr>
          <a:xfrm>
            <a:off x="107504" y="3212976"/>
            <a:ext cx="8713788" cy="0"/>
          </a:xfrm>
          <a:prstGeom prst="line">
            <a:avLst/>
          </a:prstGeom>
          <a:ln w="25400"/>
        </p:spPr>
        <p:style>
          <a:lnRef idx="1">
            <a:schemeClr val="accent1"/>
          </a:lnRef>
          <a:fillRef idx="0">
            <a:schemeClr val="accent1"/>
          </a:fillRef>
          <a:effectRef idx="0">
            <a:schemeClr val="accent1"/>
          </a:effectRef>
          <a:fontRef idx="minor">
            <a:schemeClr val="tx1"/>
          </a:fontRef>
        </p:style>
      </p:cxnSp>
      <p:pic>
        <p:nvPicPr>
          <p:cNvPr id="10" name="Picture 1" descr="Logo_ABCW"/>
          <p:cNvPicPr>
            <a:picLocks noChangeAspect="1" noChangeArrowheads="1"/>
          </p:cNvPicPr>
          <p:nvPr/>
        </p:nvPicPr>
        <p:blipFill>
          <a:blip r:embed="rId3" cstate="print"/>
          <a:srcRect/>
          <a:stretch>
            <a:fillRect/>
          </a:stretch>
        </p:blipFill>
        <p:spPr bwMode="auto">
          <a:xfrm>
            <a:off x="251520" y="116632"/>
            <a:ext cx="2297173" cy="504056"/>
          </a:xfrm>
          <a:prstGeom prst="rect">
            <a:avLst/>
          </a:prstGeom>
          <a:noFill/>
          <a:ln w="9525" algn="in">
            <a:noFill/>
            <a:miter lim="800000"/>
            <a:headEnd/>
            <a:tailEnd/>
          </a:ln>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quarter" idx="10"/>
          </p:nvPr>
        </p:nvSpPr>
        <p:spPr/>
        <p:txBody>
          <a:bodyPr/>
          <a:lstStyle/>
          <a:p>
            <a:pPr>
              <a:defRPr/>
            </a:pPr>
            <a:fld id="{D2FEAA97-9F71-4BA7-A049-4A859E6CD806}" type="datetime1">
              <a:rPr lang="fr-BE" smtClean="0"/>
              <a:pPr>
                <a:defRPr/>
              </a:pPr>
              <a:t>29/01/2020</a:t>
            </a:fld>
            <a:endParaRPr lang="fr-BE"/>
          </a:p>
        </p:txBody>
      </p:sp>
      <p:sp>
        <p:nvSpPr>
          <p:cNvPr id="5" name="Espace réservé du numéro de diapositive 4"/>
          <p:cNvSpPr>
            <a:spLocks noGrp="1"/>
          </p:cNvSpPr>
          <p:nvPr>
            <p:ph type="sldNum" sz="quarter" idx="12"/>
          </p:nvPr>
        </p:nvSpPr>
        <p:spPr/>
        <p:txBody>
          <a:bodyPr/>
          <a:lstStyle/>
          <a:p>
            <a:pPr>
              <a:defRPr/>
            </a:pPr>
            <a:fld id="{0BD5717B-783B-40E2-B310-10D0EB896E2B}" type="slidenum">
              <a:rPr lang="fr-BE"/>
              <a:pPr>
                <a:defRPr/>
              </a:pPr>
              <a:t>13</a:t>
            </a:fld>
            <a:endParaRPr lang="fr-BE"/>
          </a:p>
        </p:txBody>
      </p:sp>
      <p:sp>
        <p:nvSpPr>
          <p:cNvPr id="6" name="Espace réservé du pied de page 5"/>
          <p:cNvSpPr>
            <a:spLocks noGrp="1"/>
          </p:cNvSpPr>
          <p:nvPr>
            <p:ph type="ftr" sz="quarter" idx="11"/>
          </p:nvPr>
        </p:nvSpPr>
        <p:spPr/>
        <p:txBody>
          <a:bodyPr/>
          <a:lstStyle/>
          <a:p>
            <a:pPr>
              <a:defRPr/>
            </a:pPr>
            <a:r>
              <a:rPr lang="fr-BE" smtClean="0"/>
              <a:t>https://www.abcwaremme.com</a:t>
            </a:r>
            <a:endParaRPr lang="fr-BE"/>
          </a:p>
        </p:txBody>
      </p:sp>
      <p:sp>
        <p:nvSpPr>
          <p:cNvPr id="15366" name="ZoneTexte 27"/>
          <p:cNvSpPr txBox="1">
            <a:spLocks noChangeArrowheads="1"/>
          </p:cNvSpPr>
          <p:nvPr/>
        </p:nvSpPr>
        <p:spPr bwMode="auto">
          <a:xfrm>
            <a:off x="1331913" y="549275"/>
            <a:ext cx="2087562" cy="369332"/>
          </a:xfrm>
          <a:prstGeom prst="rect">
            <a:avLst/>
          </a:prstGeom>
          <a:noFill/>
          <a:ln w="9525">
            <a:noFill/>
            <a:miter lim="800000"/>
            <a:headEnd/>
            <a:tailEnd/>
          </a:ln>
        </p:spPr>
        <p:txBody>
          <a:bodyPr>
            <a:spAutoFit/>
          </a:bodyPr>
          <a:lstStyle/>
          <a:p>
            <a:r>
              <a:rPr lang="fr-BE" dirty="0" smtClean="0"/>
              <a:t>1. </a:t>
            </a:r>
            <a:r>
              <a:rPr lang="fr-BE" dirty="0"/>
              <a:t>Chronométrage</a:t>
            </a:r>
          </a:p>
        </p:txBody>
      </p:sp>
      <p:sp>
        <p:nvSpPr>
          <p:cNvPr id="15367" name="ZoneTexte 30"/>
          <p:cNvSpPr txBox="1">
            <a:spLocks noChangeArrowheads="1"/>
          </p:cNvSpPr>
          <p:nvPr/>
        </p:nvSpPr>
        <p:spPr bwMode="auto">
          <a:xfrm>
            <a:off x="3059113" y="115888"/>
            <a:ext cx="2952750" cy="369887"/>
          </a:xfrm>
          <a:prstGeom prst="rect">
            <a:avLst/>
          </a:prstGeom>
          <a:noFill/>
          <a:ln w="9525">
            <a:noFill/>
            <a:miter lim="800000"/>
            <a:headEnd/>
            <a:tailEnd/>
          </a:ln>
        </p:spPr>
        <p:txBody>
          <a:bodyPr>
            <a:spAutoFit/>
          </a:bodyPr>
          <a:lstStyle/>
          <a:p>
            <a:r>
              <a:rPr lang="fr-BE" b="1" u="sng" dirty="0"/>
              <a:t>Les gestes des arbitres</a:t>
            </a:r>
          </a:p>
        </p:txBody>
      </p:sp>
      <p:pic>
        <p:nvPicPr>
          <p:cNvPr id="15368" name="Picture 2"/>
          <p:cNvPicPr>
            <a:picLocks noChangeAspect="1" noChangeArrowheads="1"/>
          </p:cNvPicPr>
          <p:nvPr/>
        </p:nvPicPr>
        <p:blipFill>
          <a:blip r:embed="rId3" cstate="print"/>
          <a:srcRect/>
          <a:stretch>
            <a:fillRect/>
          </a:stretch>
        </p:blipFill>
        <p:spPr bwMode="auto">
          <a:xfrm>
            <a:off x="3419475" y="476250"/>
            <a:ext cx="1966913" cy="2808288"/>
          </a:xfrm>
          <a:prstGeom prst="rect">
            <a:avLst/>
          </a:prstGeom>
          <a:noFill/>
          <a:ln w="9360">
            <a:noFill/>
            <a:miter lim="800000"/>
            <a:headEnd/>
            <a:tailEnd/>
          </a:ln>
        </p:spPr>
      </p:pic>
      <p:pic>
        <p:nvPicPr>
          <p:cNvPr id="15369" name="Picture 3"/>
          <p:cNvPicPr>
            <a:picLocks noChangeAspect="1" noChangeArrowheads="1"/>
          </p:cNvPicPr>
          <p:nvPr/>
        </p:nvPicPr>
        <p:blipFill>
          <a:blip r:embed="rId4" cstate="print"/>
          <a:srcRect/>
          <a:stretch>
            <a:fillRect/>
          </a:stretch>
        </p:blipFill>
        <p:spPr bwMode="auto">
          <a:xfrm>
            <a:off x="5867400" y="476250"/>
            <a:ext cx="2520950" cy="3122613"/>
          </a:xfrm>
          <a:prstGeom prst="rect">
            <a:avLst/>
          </a:prstGeom>
          <a:noFill/>
          <a:ln w="9360">
            <a:noFill/>
            <a:miter lim="800000"/>
            <a:headEnd/>
            <a:tailEnd/>
          </a:ln>
        </p:spPr>
      </p:pic>
      <p:pic>
        <p:nvPicPr>
          <p:cNvPr id="15370" name="Picture 4"/>
          <p:cNvPicPr>
            <a:picLocks noChangeAspect="1" noChangeArrowheads="1"/>
          </p:cNvPicPr>
          <p:nvPr/>
        </p:nvPicPr>
        <p:blipFill>
          <a:blip r:embed="rId5" cstate="print"/>
          <a:srcRect/>
          <a:stretch>
            <a:fillRect/>
          </a:stretch>
        </p:blipFill>
        <p:spPr bwMode="auto">
          <a:xfrm>
            <a:off x="596900" y="2492375"/>
            <a:ext cx="2319338" cy="3825875"/>
          </a:xfrm>
          <a:prstGeom prst="rect">
            <a:avLst/>
          </a:prstGeom>
          <a:noFill/>
          <a:ln w="9360">
            <a:noFill/>
            <a:miter lim="800000"/>
            <a:headEnd/>
            <a:tailEnd/>
          </a:ln>
        </p:spPr>
      </p:pic>
      <p:pic>
        <p:nvPicPr>
          <p:cNvPr id="15371" name="Picture 5"/>
          <p:cNvPicPr>
            <a:picLocks noChangeAspect="1" noChangeArrowheads="1"/>
          </p:cNvPicPr>
          <p:nvPr/>
        </p:nvPicPr>
        <p:blipFill>
          <a:blip r:embed="rId6" cstate="print"/>
          <a:srcRect/>
          <a:stretch>
            <a:fillRect/>
          </a:stretch>
        </p:blipFill>
        <p:spPr bwMode="auto">
          <a:xfrm>
            <a:off x="3851275" y="3357563"/>
            <a:ext cx="2016125" cy="3051175"/>
          </a:xfrm>
          <a:prstGeom prst="rect">
            <a:avLst/>
          </a:prstGeom>
          <a:noFill/>
          <a:ln w="9360">
            <a:noFill/>
            <a:miter lim="800000"/>
            <a:headEnd/>
            <a:tailEnd/>
          </a:ln>
        </p:spPr>
      </p:pic>
      <p:pic>
        <p:nvPicPr>
          <p:cNvPr id="12" name="Picture 1" descr="Logo_ABCW"/>
          <p:cNvPicPr>
            <a:picLocks noChangeAspect="1" noChangeArrowheads="1"/>
          </p:cNvPicPr>
          <p:nvPr/>
        </p:nvPicPr>
        <p:blipFill>
          <a:blip r:embed="rId7" cstate="print"/>
          <a:srcRect/>
          <a:stretch>
            <a:fillRect/>
          </a:stretch>
        </p:blipFill>
        <p:spPr bwMode="auto">
          <a:xfrm>
            <a:off x="179513" y="188640"/>
            <a:ext cx="1584176" cy="347607"/>
          </a:xfrm>
          <a:prstGeom prst="rect">
            <a:avLst/>
          </a:prstGeom>
          <a:noFill/>
          <a:ln w="9525" algn="in">
            <a:noFill/>
            <a:miter lim="800000"/>
            <a:headEnd/>
            <a:tailEnd/>
          </a:ln>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quarter" idx="10"/>
          </p:nvPr>
        </p:nvSpPr>
        <p:spPr/>
        <p:txBody>
          <a:bodyPr/>
          <a:lstStyle/>
          <a:p>
            <a:pPr>
              <a:defRPr/>
            </a:pPr>
            <a:fld id="{D4E0C2FC-2025-4ACB-894C-442893B65C64}" type="datetime1">
              <a:rPr lang="fr-BE" smtClean="0"/>
              <a:pPr>
                <a:defRPr/>
              </a:pPr>
              <a:t>29/01/2020</a:t>
            </a:fld>
            <a:endParaRPr lang="fr-BE"/>
          </a:p>
        </p:txBody>
      </p:sp>
      <p:sp>
        <p:nvSpPr>
          <p:cNvPr id="5" name="Espace réservé du numéro de diapositive 4"/>
          <p:cNvSpPr>
            <a:spLocks noGrp="1"/>
          </p:cNvSpPr>
          <p:nvPr>
            <p:ph type="sldNum" sz="quarter" idx="12"/>
          </p:nvPr>
        </p:nvSpPr>
        <p:spPr/>
        <p:txBody>
          <a:bodyPr/>
          <a:lstStyle/>
          <a:p>
            <a:pPr>
              <a:defRPr/>
            </a:pPr>
            <a:fld id="{F38F9BFE-95DC-4B8C-BE59-8DFE1A4D7F3A}" type="slidenum">
              <a:rPr lang="fr-BE"/>
              <a:pPr>
                <a:defRPr/>
              </a:pPr>
              <a:t>14</a:t>
            </a:fld>
            <a:endParaRPr lang="fr-BE"/>
          </a:p>
        </p:txBody>
      </p:sp>
      <p:sp>
        <p:nvSpPr>
          <p:cNvPr id="6" name="Espace réservé du pied de page 5"/>
          <p:cNvSpPr>
            <a:spLocks noGrp="1"/>
          </p:cNvSpPr>
          <p:nvPr>
            <p:ph type="ftr" sz="quarter" idx="11"/>
          </p:nvPr>
        </p:nvSpPr>
        <p:spPr/>
        <p:txBody>
          <a:bodyPr/>
          <a:lstStyle/>
          <a:p>
            <a:pPr>
              <a:defRPr/>
            </a:pPr>
            <a:r>
              <a:rPr lang="fr-BE" smtClean="0"/>
              <a:t>https://www.abcwaremme.com</a:t>
            </a:r>
            <a:endParaRPr lang="fr-BE"/>
          </a:p>
        </p:txBody>
      </p:sp>
      <p:sp>
        <p:nvSpPr>
          <p:cNvPr id="36870" name="ZoneTexte 27"/>
          <p:cNvSpPr txBox="1">
            <a:spLocks noChangeArrowheads="1"/>
          </p:cNvSpPr>
          <p:nvPr/>
        </p:nvSpPr>
        <p:spPr bwMode="auto">
          <a:xfrm>
            <a:off x="179388" y="981075"/>
            <a:ext cx="8856662" cy="3970318"/>
          </a:xfrm>
          <a:prstGeom prst="rect">
            <a:avLst/>
          </a:prstGeom>
          <a:noFill/>
          <a:ln w="9525">
            <a:noFill/>
            <a:miter lim="800000"/>
            <a:headEnd/>
            <a:tailEnd/>
          </a:ln>
        </p:spPr>
        <p:txBody>
          <a:bodyPr>
            <a:spAutoFit/>
          </a:bodyPr>
          <a:lstStyle/>
          <a:p>
            <a:r>
              <a:rPr lang="fr-BE" dirty="0"/>
              <a:t>Site du club : </a:t>
            </a:r>
            <a:r>
              <a:rPr lang="fr-BE" dirty="0" smtClean="0">
                <a:hlinkClick r:id="rId3"/>
              </a:rPr>
              <a:t>https://www.abcwaremme.com</a:t>
            </a:r>
            <a:endParaRPr lang="fr-BE" dirty="0"/>
          </a:p>
          <a:p>
            <a:endParaRPr lang="fr-BE" dirty="0"/>
          </a:p>
          <a:p>
            <a:r>
              <a:rPr lang="fr-BE" dirty="0"/>
              <a:t>Site du Comité Provincial de Liège : </a:t>
            </a:r>
            <a:r>
              <a:rPr lang="fr-BE" dirty="0">
                <a:hlinkClick r:id="rId4"/>
              </a:rPr>
              <a:t>http://www.cpliege.be</a:t>
            </a:r>
            <a:endParaRPr lang="fr-BE" dirty="0"/>
          </a:p>
          <a:p>
            <a:r>
              <a:rPr lang="fr-BE" dirty="0"/>
              <a:t>(pour vérifier si l’heure de votre match correspond à celle du site du club)</a:t>
            </a:r>
          </a:p>
          <a:p>
            <a:endParaRPr lang="fr-BE" dirty="0"/>
          </a:p>
          <a:p>
            <a:r>
              <a:rPr lang="fr-BE" dirty="0"/>
              <a:t>Site de l’AWBB : </a:t>
            </a:r>
            <a:r>
              <a:rPr lang="fr-BE" dirty="0">
                <a:hlinkClick r:id="rId5"/>
              </a:rPr>
              <a:t>http://www.awbb.be</a:t>
            </a:r>
            <a:endParaRPr lang="fr-BE" dirty="0"/>
          </a:p>
          <a:p>
            <a:r>
              <a:rPr lang="fr-BE" dirty="0"/>
              <a:t>(pour tout renseignement sur les règlements, les clubs, …)</a:t>
            </a:r>
          </a:p>
          <a:p>
            <a:endParaRPr lang="fr-BE" dirty="0" smtClean="0"/>
          </a:p>
          <a:p>
            <a:r>
              <a:rPr lang="fr-BE" dirty="0" smtClean="0"/>
              <a:t>Site de la FIBA : </a:t>
            </a:r>
            <a:r>
              <a:rPr lang="fr-BE" dirty="0" smtClean="0">
                <a:hlinkClick r:id="rId6"/>
              </a:rPr>
              <a:t>http://www.fiba.basketball/OBR-changes-as-of-1-oct-2018.pdf</a:t>
            </a:r>
            <a:endParaRPr lang="fr-BE" dirty="0" smtClean="0"/>
          </a:p>
          <a:p>
            <a:r>
              <a:rPr lang="fr-BE" dirty="0" smtClean="0"/>
              <a:t>(modifications 2018, en anglais)</a:t>
            </a:r>
          </a:p>
          <a:p>
            <a:endParaRPr lang="fr-BE" dirty="0" smtClean="0"/>
          </a:p>
          <a:p>
            <a:endParaRPr lang="fr-BE" dirty="0" smtClean="0"/>
          </a:p>
          <a:p>
            <a:endParaRPr lang="fr-BE" dirty="0"/>
          </a:p>
          <a:p>
            <a:endParaRPr lang="fr-BE" dirty="0"/>
          </a:p>
        </p:txBody>
      </p:sp>
      <p:sp>
        <p:nvSpPr>
          <p:cNvPr id="36871" name="ZoneTexte 30"/>
          <p:cNvSpPr txBox="1">
            <a:spLocks noChangeArrowheads="1"/>
          </p:cNvSpPr>
          <p:nvPr/>
        </p:nvSpPr>
        <p:spPr bwMode="auto">
          <a:xfrm>
            <a:off x="3059113" y="115888"/>
            <a:ext cx="2952750" cy="369887"/>
          </a:xfrm>
          <a:prstGeom prst="rect">
            <a:avLst/>
          </a:prstGeom>
          <a:noFill/>
          <a:ln w="9525">
            <a:noFill/>
            <a:miter lim="800000"/>
            <a:headEnd/>
            <a:tailEnd/>
          </a:ln>
        </p:spPr>
        <p:txBody>
          <a:bodyPr>
            <a:spAutoFit/>
          </a:bodyPr>
          <a:lstStyle/>
          <a:p>
            <a:r>
              <a:rPr lang="fr-BE" b="1" u="sng"/>
              <a:t>Liens Internet utiles</a:t>
            </a:r>
          </a:p>
        </p:txBody>
      </p:sp>
      <p:pic>
        <p:nvPicPr>
          <p:cNvPr id="8" name="Picture 1" descr="Logo_ABCW"/>
          <p:cNvPicPr>
            <a:picLocks noChangeAspect="1" noChangeArrowheads="1"/>
          </p:cNvPicPr>
          <p:nvPr/>
        </p:nvPicPr>
        <p:blipFill>
          <a:blip r:embed="rId7" cstate="print"/>
          <a:srcRect/>
          <a:stretch>
            <a:fillRect/>
          </a:stretch>
        </p:blipFill>
        <p:spPr bwMode="auto">
          <a:xfrm>
            <a:off x="251520" y="188640"/>
            <a:ext cx="2297173" cy="504056"/>
          </a:xfrm>
          <a:prstGeom prst="rect">
            <a:avLst/>
          </a:prstGeom>
          <a:noFill/>
          <a:ln w="9525" algn="in">
            <a:noFill/>
            <a:miter lim="800000"/>
            <a:headEnd/>
            <a:tailEnd/>
          </a:ln>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1041</TotalTime>
  <Words>580</Words>
  <Application>Microsoft Office PowerPoint</Application>
  <PresentationFormat>Affichage à l'écran (4:3)</PresentationFormat>
  <Paragraphs>380</Paragraphs>
  <Slides>14</Slides>
  <Notes>10</Notes>
  <HiddenSlides>0</HiddenSlides>
  <MMClips>0</MMClips>
  <ScaleCrop>false</ScaleCrop>
  <HeadingPairs>
    <vt:vector size="4" baseType="variant">
      <vt:variant>
        <vt:lpstr>Thème</vt:lpstr>
      </vt:variant>
      <vt:variant>
        <vt:i4>1</vt:i4>
      </vt:variant>
      <vt:variant>
        <vt:lpstr>Titres des diapositives</vt:lpstr>
      </vt:variant>
      <vt:variant>
        <vt:i4>14</vt:i4>
      </vt:variant>
    </vt:vector>
  </HeadingPairs>
  <TitlesOfParts>
    <vt:vector size="15" baseType="lpstr">
      <vt:lpstr>Thème Office</vt:lpstr>
      <vt:lpstr>Diapositive 1</vt:lpstr>
      <vt:lpstr>Diapositive 2</vt:lpstr>
      <vt:lpstr>Diapositive 3</vt:lpstr>
      <vt:lpstr>Diapositive 4</vt:lpstr>
      <vt:lpstr>Diapositive 5</vt:lpstr>
      <vt:lpstr>Diapositive 6</vt:lpstr>
      <vt:lpstr>Diapositive 7</vt:lpstr>
      <vt:lpstr>Diapositive 8</vt:lpstr>
      <vt:lpstr>Diapositive 9</vt:lpstr>
      <vt:lpstr>Diapositive 10</vt:lpstr>
      <vt:lpstr>Diapositive 11</vt:lpstr>
      <vt:lpstr>Diapositive 12</vt:lpstr>
      <vt:lpstr>Diapositive 13</vt:lpstr>
      <vt:lpstr>Diapositive 14</vt:lpstr>
    </vt:vector>
  </TitlesOfParts>
  <Company>BNP Paribas Fortis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Basket Waremme Présentation « Feuille de match »</dc:title>
  <dc:creator>Christian Joniaux</dc:creator>
  <cp:lastModifiedBy>Christian Joniaux</cp:lastModifiedBy>
  <cp:revision>143</cp:revision>
  <dcterms:created xsi:type="dcterms:W3CDTF">2011-09-08T17:54:01Z</dcterms:created>
  <dcterms:modified xsi:type="dcterms:W3CDTF">2020-01-29T13:35:46Z</dcterms:modified>
</cp:coreProperties>
</file>